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04" r:id="rId3"/>
    <p:sldId id="277" r:id="rId4"/>
    <p:sldId id="298" r:id="rId5"/>
    <p:sldId id="291" r:id="rId6"/>
    <p:sldId id="292" r:id="rId7"/>
    <p:sldId id="293" r:id="rId8"/>
    <p:sldId id="295" r:id="rId9"/>
    <p:sldId id="294" r:id="rId10"/>
    <p:sldId id="296" r:id="rId11"/>
    <p:sldId id="278" r:id="rId12"/>
    <p:sldId id="257" r:id="rId13"/>
    <p:sldId id="270" r:id="rId14"/>
    <p:sldId id="276" r:id="rId15"/>
    <p:sldId id="271" r:id="rId16"/>
    <p:sldId id="279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9" r:id="rId25"/>
    <p:sldId id="290" r:id="rId26"/>
    <p:sldId id="297" r:id="rId27"/>
    <p:sldId id="258" r:id="rId28"/>
    <p:sldId id="272" r:id="rId29"/>
    <p:sldId id="299" r:id="rId30"/>
    <p:sldId id="300" r:id="rId31"/>
    <p:sldId id="275" r:id="rId32"/>
    <p:sldId id="273" r:id="rId33"/>
    <p:sldId id="269" r:id="rId34"/>
    <p:sldId id="259" r:id="rId35"/>
    <p:sldId id="260" r:id="rId36"/>
    <p:sldId id="305" r:id="rId37"/>
    <p:sldId id="306" r:id="rId38"/>
    <p:sldId id="266" r:id="rId39"/>
    <p:sldId id="261" r:id="rId40"/>
    <p:sldId id="307" r:id="rId41"/>
    <p:sldId id="262" r:id="rId42"/>
    <p:sldId id="263" r:id="rId43"/>
    <p:sldId id="264" r:id="rId44"/>
    <p:sldId id="274" r:id="rId45"/>
    <p:sldId id="301" r:id="rId46"/>
    <p:sldId id="308" r:id="rId47"/>
    <p:sldId id="302" r:id="rId48"/>
    <p:sldId id="309" r:id="rId49"/>
    <p:sldId id="310" r:id="rId50"/>
    <p:sldId id="315" r:id="rId51"/>
    <p:sldId id="316" r:id="rId52"/>
    <p:sldId id="311" r:id="rId53"/>
    <p:sldId id="314" r:id="rId54"/>
    <p:sldId id="318" r:id="rId55"/>
    <p:sldId id="319" r:id="rId56"/>
    <p:sldId id="320" r:id="rId57"/>
    <p:sldId id="321" r:id="rId58"/>
    <p:sldId id="323" r:id="rId59"/>
    <p:sldId id="322" r:id="rId60"/>
    <p:sldId id="324" r:id="rId61"/>
    <p:sldId id="325" r:id="rId62"/>
    <p:sldId id="326" r:id="rId63"/>
    <p:sldId id="327" r:id="rId64"/>
    <p:sldId id="303" r:id="rId6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7D6"/>
    <a:srgbClr val="42973E"/>
    <a:srgbClr val="04982E"/>
    <a:srgbClr val="000000"/>
    <a:srgbClr val="039834"/>
    <a:srgbClr val="DDDDDD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6305" autoAdjust="0"/>
  </p:normalViewPr>
  <p:slideViewPr>
    <p:cSldViewPr>
      <p:cViewPr varScale="1">
        <p:scale>
          <a:sx n="111" d="100"/>
          <a:sy n="111" d="100"/>
        </p:scale>
        <p:origin x="15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E4CAC20-C700-4599-A369-F6612ACA88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7045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9C9C564-5389-4314-914C-49D53E09A702}" type="slidenum">
              <a:rPr lang="cs-CZ" altLang="cs-CZ" sz="1200" b="0" smtClean="0">
                <a:solidFill>
                  <a:schemeClr val="tx1"/>
                </a:solidFill>
              </a:rPr>
              <a:pPr/>
              <a:t>1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13224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8E4B70E-0A02-413B-B759-3D7B04E01943}" type="slidenum">
              <a:rPr lang="cs-CZ" altLang="cs-CZ" sz="1200" b="0" smtClean="0">
                <a:solidFill>
                  <a:schemeClr val="tx1"/>
                </a:solidFill>
              </a:rPr>
              <a:pPr/>
              <a:t>36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8887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8E4B70E-0A02-413B-B759-3D7B04E01943}" type="slidenum">
              <a:rPr lang="cs-CZ" altLang="cs-CZ" sz="1200" b="0" smtClean="0">
                <a:solidFill>
                  <a:schemeClr val="tx1"/>
                </a:solidFill>
              </a:rPr>
              <a:pPr/>
              <a:t>37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886528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32EAAE8-22EC-4AF3-B5B5-9B274D2E3A85}" type="slidenum">
              <a:rPr lang="cs-CZ" altLang="cs-CZ" sz="1200" b="0" smtClean="0">
                <a:solidFill>
                  <a:schemeClr val="tx1"/>
                </a:solidFill>
              </a:rPr>
              <a:pPr/>
              <a:t>38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58034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E8773A1-1139-4600-9A45-0B2B2A013628}" type="slidenum">
              <a:rPr lang="cs-CZ" altLang="cs-CZ" sz="1200" b="0" smtClean="0">
                <a:solidFill>
                  <a:schemeClr val="tx1"/>
                </a:solidFill>
              </a:rPr>
              <a:pPr/>
              <a:t>39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0994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FE8773A1-1139-4600-9A45-0B2B2A013628}" type="slidenum">
              <a:rPr lang="cs-CZ" altLang="cs-CZ" sz="1200" b="0" smtClean="0">
                <a:solidFill>
                  <a:schemeClr val="tx1"/>
                </a:solidFill>
              </a:rPr>
              <a:pPr/>
              <a:t>40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849159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D06ACCE4-CAEC-49C5-8071-AF8F9E258D3C}" type="slidenum">
              <a:rPr lang="cs-CZ" altLang="cs-CZ" sz="1200" b="0" smtClean="0">
                <a:solidFill>
                  <a:schemeClr val="tx1"/>
                </a:solidFill>
              </a:rPr>
              <a:pPr/>
              <a:t>41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8128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B8BAA38-B5C4-4570-93E4-7F99FAD2145F}" type="slidenum">
              <a:rPr lang="cs-CZ" altLang="cs-CZ" sz="1200" b="0" smtClean="0">
                <a:solidFill>
                  <a:schemeClr val="tx1"/>
                </a:solidFill>
              </a:rPr>
              <a:pPr/>
              <a:t>42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27042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DAAB3C22-1015-43E6-AA36-0821BE8C14C5}" type="slidenum">
              <a:rPr lang="cs-CZ" altLang="cs-CZ" sz="1200" b="0" smtClean="0">
                <a:solidFill>
                  <a:schemeClr val="tx1"/>
                </a:solidFill>
              </a:rPr>
              <a:pPr/>
              <a:t>43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756902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44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84009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45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715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E7D050C3-B299-4963-80B1-98774523A9AB}" type="slidenum">
              <a:rPr lang="cs-CZ" altLang="cs-CZ" sz="1200" b="0" smtClean="0">
                <a:solidFill>
                  <a:schemeClr val="tx1"/>
                </a:solidFill>
              </a:rPr>
              <a:pPr/>
              <a:t>3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71164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46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45148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47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003480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48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981251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49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22714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50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78834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51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88099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52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07684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53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334628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54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38019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55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1630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5BCB4E2B-7417-41E3-A3B7-521FA9210395}" type="slidenum">
              <a:rPr lang="cs-CZ" altLang="cs-CZ" sz="1200" b="0" smtClean="0">
                <a:solidFill>
                  <a:schemeClr val="tx1"/>
                </a:solidFill>
              </a:rPr>
              <a:pPr/>
              <a:t>12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913384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56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800303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57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5914473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58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572125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59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374403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60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094144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61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369174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62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132478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FF1CDBD-74E8-43C6-8C3B-3CBFFD7B92A2}" type="slidenum">
              <a:rPr lang="cs-CZ" altLang="cs-CZ" sz="1200" b="0" smtClean="0">
                <a:solidFill>
                  <a:schemeClr val="tx1"/>
                </a:solidFill>
              </a:rPr>
              <a:pPr/>
              <a:t>63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56645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127818D0-887E-4B2F-B3F2-FAACEDB30641}" type="slidenum">
              <a:rPr lang="cs-CZ" altLang="cs-CZ" sz="1200" b="0" smtClean="0">
                <a:solidFill>
                  <a:schemeClr val="tx1"/>
                </a:solidFill>
              </a:rPr>
              <a:pPr/>
              <a:t>13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653199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353CBD6-20E2-4011-913D-E15D4DEC5C89}" type="slidenum">
              <a:rPr lang="cs-CZ" altLang="cs-CZ" sz="1200" b="0" smtClean="0">
                <a:solidFill>
                  <a:schemeClr val="tx1"/>
                </a:solidFill>
              </a:rPr>
              <a:pPr/>
              <a:t>14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440559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08BBC9E2-D916-438A-BD44-20E9E49B9F3D}" type="slidenum">
              <a:rPr lang="cs-CZ" altLang="cs-CZ" sz="1200" b="0" smtClean="0">
                <a:solidFill>
                  <a:srgbClr val="000000"/>
                </a:solidFill>
              </a:rPr>
              <a:pPr/>
              <a:t>15</a:t>
            </a:fld>
            <a:endParaRPr lang="cs-CZ" altLang="cs-CZ" sz="1200" b="0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7205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A796B756-92FF-42B2-947E-1200E8952363}" type="slidenum">
              <a:rPr lang="cs-CZ" altLang="cs-CZ" sz="1200" b="0" smtClean="0">
                <a:solidFill>
                  <a:schemeClr val="tx1"/>
                </a:solidFill>
              </a:rPr>
              <a:pPr/>
              <a:t>27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04301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C6F2FBBF-B6B6-487B-80F1-E0736ED847F2}" type="slidenum">
              <a:rPr lang="cs-CZ" altLang="cs-CZ" sz="1200" b="0" smtClean="0">
                <a:solidFill>
                  <a:schemeClr val="tx1"/>
                </a:solidFill>
              </a:rPr>
              <a:pPr/>
              <a:t>34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19321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fld id="{98E4B70E-0A02-413B-B759-3D7B04E01943}" type="slidenum">
              <a:rPr lang="cs-CZ" altLang="cs-CZ" sz="1200" b="0" smtClean="0">
                <a:solidFill>
                  <a:schemeClr val="tx1"/>
                </a:solidFill>
              </a:rPr>
              <a:pPr/>
              <a:t>35</a:t>
            </a:fld>
            <a:endParaRPr lang="cs-CZ" altLang="cs-CZ" sz="1200" b="0" smtClean="0">
              <a:solidFill>
                <a:schemeClr val="tx1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6466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25B94-98C3-4E49-B12A-839039E55E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9506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C1FAD-F34D-4ECB-89FF-F2D9E031C8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86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2C421-8616-4707-8727-188D9BD1674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883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17BBF-9634-4E29-9731-26277DF77C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3367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81634-5BAC-44EA-8E45-EFD260EF8F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866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AC749-A71A-4B43-853E-DD3C1A575B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6189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24AAB-F85F-452B-93EE-7075164B85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895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B4814-8CCB-482F-8B45-E93686A641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310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011AA-130F-4E5C-BB98-061F3E4E24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719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460FF-43A8-41E0-951C-6859378F65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057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12B49-CF2A-4507-A079-7C62916183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905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1E5D8AF-5872-4763-B054-BDA4A8B9A7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.mp4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0213" y="1600925"/>
            <a:ext cx="6840537" cy="1754326"/>
          </a:xfrm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cs-CZ" altLang="cs-CZ" sz="3600" b="1" dirty="0">
                <a:solidFill>
                  <a:srgbClr val="42973E"/>
                </a:solidFill>
                <a:ea typeface="+mn-ea"/>
                <a:cs typeface="+mn-cs"/>
              </a:rPr>
              <a:t>Aplikace numerických modelů při odstraňování následků těžby uranu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30213" y="4327525"/>
            <a:ext cx="860583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</a:rPr>
              <a:t>Ing. Jiří Mužák</a:t>
            </a:r>
            <a:r>
              <a:rPr lang="cs-CZ" altLang="cs-CZ" sz="2400">
                <a:solidFill>
                  <a:srgbClr val="000000"/>
                </a:solidFill>
              </a:rPr>
              <a:t>, </a:t>
            </a:r>
            <a:r>
              <a:rPr lang="cs-CZ" altLang="cs-CZ" sz="2400" smtClean="0">
                <a:solidFill>
                  <a:srgbClr val="000000"/>
                </a:solidFill>
              </a:rPr>
              <a:t>Ph.D</a:t>
            </a:r>
            <a:r>
              <a:rPr lang="cs-CZ" altLang="cs-CZ" sz="24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400" b="0" dirty="0">
                <a:solidFill>
                  <a:srgbClr val="000000"/>
                </a:solidFill>
              </a:rPr>
              <a:t>DIAMO, s. p., </a:t>
            </a:r>
            <a:r>
              <a:rPr lang="cs-CZ" altLang="cs-CZ" sz="1400" b="0" dirty="0">
                <a:solidFill>
                  <a:srgbClr val="000000"/>
                </a:solidFill>
              </a:rPr>
              <a:t>v</a:t>
            </a:r>
            <a:r>
              <a:rPr lang="cs-CZ" altLang="cs-CZ" sz="1400" b="0" dirty="0" smtClean="0">
                <a:solidFill>
                  <a:srgbClr val="000000"/>
                </a:solidFill>
              </a:rPr>
              <a:t>edoucí Odboru </a:t>
            </a:r>
            <a:r>
              <a:rPr lang="cs-CZ" altLang="cs-CZ" sz="1400" b="0" dirty="0">
                <a:solidFill>
                  <a:srgbClr val="000000"/>
                </a:solidFill>
              </a:rPr>
              <a:t>mezinárodní </a:t>
            </a:r>
            <a:r>
              <a:rPr lang="cs-CZ" altLang="cs-CZ" sz="1400" b="0" dirty="0" smtClean="0">
                <a:solidFill>
                  <a:srgbClr val="000000"/>
                </a:solidFill>
              </a:rPr>
              <a:t>spolupráce – vedoucí Mezinárodního školicího střediska</a:t>
            </a:r>
            <a:r>
              <a:rPr lang="en-GB" altLang="cs-CZ" sz="1400" b="0" dirty="0" smtClean="0">
                <a:solidFill>
                  <a:srgbClr val="000000"/>
                </a:solidFill>
              </a:rPr>
              <a:t>, </a:t>
            </a:r>
            <a:r>
              <a:rPr lang="cs-CZ" altLang="cs-CZ" sz="1400" b="0" dirty="0">
                <a:solidFill>
                  <a:srgbClr val="000000"/>
                </a:solidFill>
              </a:rPr>
              <a:t>Máchova 201</a:t>
            </a:r>
            <a:r>
              <a:rPr lang="en-GB" altLang="cs-CZ" sz="1400" b="0" dirty="0">
                <a:solidFill>
                  <a:srgbClr val="000000"/>
                </a:solidFill>
              </a:rPr>
              <a:t>, 471 27 </a:t>
            </a:r>
            <a:r>
              <a:rPr lang="en-GB" altLang="cs-CZ" sz="1400" b="0" dirty="0" err="1">
                <a:solidFill>
                  <a:srgbClr val="000000"/>
                </a:solidFill>
              </a:rPr>
              <a:t>Stráž</a:t>
            </a:r>
            <a:r>
              <a:rPr lang="en-GB" altLang="cs-CZ" sz="1400" b="0" dirty="0">
                <a:solidFill>
                  <a:srgbClr val="000000"/>
                </a:solidFill>
              </a:rPr>
              <a:t> pod </a:t>
            </a:r>
            <a:r>
              <a:rPr lang="en-GB" altLang="cs-CZ" sz="1400" b="0" dirty="0" err="1">
                <a:solidFill>
                  <a:srgbClr val="000000"/>
                </a:solidFill>
              </a:rPr>
              <a:t>Ralskem</a:t>
            </a:r>
            <a:r>
              <a:rPr lang="en-GB" altLang="cs-CZ" sz="1400" b="0" dirty="0">
                <a:solidFill>
                  <a:srgbClr val="000000"/>
                </a:solidFill>
              </a:rPr>
              <a:t>,</a:t>
            </a:r>
            <a:r>
              <a:rPr lang="cs-CZ" altLang="cs-CZ" sz="1400" b="0" dirty="0">
                <a:solidFill>
                  <a:srgbClr val="000000"/>
                </a:solidFill>
              </a:rPr>
              <a:t> </a:t>
            </a:r>
            <a:r>
              <a:rPr lang="en-GB" altLang="cs-CZ" sz="1400" b="0" dirty="0" smtClean="0">
                <a:solidFill>
                  <a:srgbClr val="000000"/>
                </a:solidFill>
              </a:rPr>
              <a:t>e-mail</a:t>
            </a:r>
            <a:r>
              <a:rPr lang="en-GB" altLang="cs-CZ" sz="1400" b="0" dirty="0">
                <a:solidFill>
                  <a:srgbClr val="000000"/>
                </a:solidFill>
              </a:rPr>
              <a:t>: </a:t>
            </a:r>
            <a:r>
              <a:rPr lang="cs-CZ" altLang="cs-CZ" sz="1400" b="0" dirty="0" err="1">
                <a:solidFill>
                  <a:srgbClr val="000000"/>
                </a:solidFill>
              </a:rPr>
              <a:t>muzak</a:t>
            </a:r>
            <a:r>
              <a:rPr lang="en-GB" altLang="cs-CZ" sz="1400" b="0" dirty="0">
                <a:solidFill>
                  <a:srgbClr val="000000"/>
                </a:solidFill>
              </a:rPr>
              <a:t>@diamo.cz, tel.: +420 487 89</a:t>
            </a:r>
            <a:r>
              <a:rPr lang="cs-CZ" altLang="cs-CZ" sz="1400" b="0" dirty="0">
                <a:solidFill>
                  <a:srgbClr val="000000"/>
                </a:solidFill>
              </a:rPr>
              <a:t>4 156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Sorpce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40000" y="1141143"/>
                <a:ext cx="8196263" cy="4629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Na sorpci v porézním prostředí se podílí různé jevy: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Vazba na minerální povrch (adsorpce)</a:t>
                </a:r>
                <a:endParaRPr lang="cs-CZ" altLang="ko-KR" sz="1600" b="0" dirty="0">
                  <a:solidFill>
                    <a:srgbClr val="000000"/>
                  </a:solidFill>
                </a:endParaRP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Rozdělování do přírodní organické hmoty (absorpce)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Rozdělování do prostorů s nemobilní vodou v prostředí</a:t>
                </a:r>
              </a:p>
              <a:p>
                <a:pPr marL="285750" lvl="1" eaLnBrk="1" hangingPunct="1">
                  <a:spcBef>
                    <a:spcPct val="0"/>
                  </a:spcBef>
                  <a:buChar char="•"/>
                </a:pPr>
                <a:endParaRPr lang="cs-CZ" altLang="ko-KR" sz="800" b="0" dirty="0" smtClean="0">
                  <a:solidFill>
                    <a:srgbClr val="000000"/>
                  </a:solidFill>
                </a:endParaRP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K určování vlivu sorpce lze využít několik vztahů: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Lineární (Henryho) izoterma 	</a:t>
                </a:r>
                <a14:m>
                  <m:oMath xmlns:m="http://schemas.openxmlformats.org/officeDocument/2006/math"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cs-CZ" altLang="ko-KR" sz="1600" b="0" dirty="0" smtClean="0">
                  <a:solidFill>
                    <a:srgbClr val="000000"/>
                  </a:solidFill>
                </a:endParaRP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err="1" smtClean="0">
                    <a:solidFill>
                      <a:srgbClr val="000000"/>
                    </a:solidFill>
                  </a:rPr>
                  <a:t>Freundlichova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 </a:t>
                </a:r>
                <a:r>
                  <a:rPr lang="cs-CZ" altLang="ko-KR" sz="1600" b="0" dirty="0">
                    <a:solidFill>
                      <a:srgbClr val="000000"/>
                    </a:solidFill>
                  </a:rPr>
                  <a:t>izoterma 	</a:t>
                </a:r>
                <a14:m>
                  <m:oMath xmlns:m="http://schemas.openxmlformats.org/officeDocument/2006/math"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altLang="ko-KR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cs-CZ" altLang="ko-KR" sz="1600" b="0" dirty="0">
                  <a:solidFill>
                    <a:srgbClr val="000000"/>
                  </a:solidFill>
                </a:endParaRP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err="1" smtClean="0">
                    <a:solidFill>
                      <a:srgbClr val="000000"/>
                    </a:solidFill>
                  </a:rPr>
                  <a:t>Langmuirova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 izoterma </a:t>
                </a:r>
                <a:r>
                  <a:rPr lang="cs-CZ" altLang="ko-KR" sz="1600" b="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altLang="ko-KR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cs-CZ" altLang="ko-K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altLang="ko-K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cs-CZ" altLang="ko-K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cs-CZ" altLang="ko-KR" sz="16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altLang="ko-KR" sz="16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b>
                                <m:r>
                                  <a:rPr lang="cs-CZ" altLang="ko-KR" sz="1600" b="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cs-CZ" altLang="ko-KR" sz="1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cs-CZ" altLang="ko-KR" sz="1600" b="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e>
                    </m:d>
                  </m:oMath>
                </a14:m>
                <a:endParaRPr lang="cs-CZ" altLang="ko-KR" sz="1600" b="0" i="1" dirty="0" smtClean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2" indent="0" eaLnBrk="1" hangingPunct="1">
                  <a:spcBef>
                    <a:spcPts val="600"/>
                  </a:spcBef>
                  <a:buNone/>
                  <a:tabLst>
                    <a:tab pos="1077913" algn="l"/>
                    <a:tab pos="4121150" algn="l"/>
                    <a:tab pos="4659313" algn="l"/>
                  </a:tabLst>
                </a:pPr>
                <a14:m>
                  <m:oMath xmlns:m="http://schemas.openxmlformats.org/officeDocument/2006/math"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Sorpční kapacita	</a:t>
                </a:r>
                <a14:m>
                  <m:oMath xmlns:m="http://schemas.openxmlformats.org/officeDocument/2006/math"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</a:t>
                </a:r>
                <a:r>
                  <a:rPr lang="cs-CZ" altLang="ko-KR" sz="1600" b="0" dirty="0">
                    <a:solidFill>
                      <a:srgbClr val="000000"/>
                    </a:solidFill>
                  </a:rPr>
                  <a:t>Rovnovážné rozdělovací koeficienty</a:t>
                </a:r>
              </a:p>
              <a:p>
                <a:pPr marL="457200" lvl="2" indent="0" eaLnBrk="1" hangingPunct="1">
                  <a:spcBef>
                    <a:spcPct val="0"/>
                  </a:spcBef>
                  <a:buNone/>
                  <a:tabLst>
                    <a:tab pos="1077913" algn="l"/>
                    <a:tab pos="4121150" algn="l"/>
                    <a:tab pos="46593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altLang="ko-KR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cs-CZ" altLang="ko-KR" sz="16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𝑀𝐴𝑋</m:t>
                        </m:r>
                      </m:sub>
                    </m:sSub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Maximální sorpční kapacita</a:t>
                </a:r>
                <a:r>
                  <a:rPr lang="cs-CZ" altLang="ko-KR" sz="1600" b="0" dirty="0">
                    <a:solidFill>
                      <a:srgbClr val="00000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Empiricky </a:t>
                </a:r>
                <a:r>
                  <a:rPr lang="cs-CZ" altLang="ko-KR" sz="1600" b="0" dirty="0">
                    <a:solidFill>
                      <a:srgbClr val="000000"/>
                    </a:solidFill>
                  </a:rPr>
                  <a:t>stanovená konstanta</a:t>
                </a:r>
              </a:p>
              <a:p>
                <a:pPr marL="457200" lvl="2" indent="0" eaLnBrk="1" hangingPunct="1">
                  <a:spcBef>
                    <a:spcPct val="0"/>
                  </a:spcBef>
                  <a:buNone/>
                  <a:tabLst>
                    <a:tab pos="1077913" algn="l"/>
                    <a:tab pos="4121150" algn="l"/>
                    <a:tab pos="4659313" algn="l"/>
                  </a:tabLst>
                </a:pPr>
                <a14:m>
                  <m:oMath xmlns:m="http://schemas.openxmlformats.org/officeDocument/2006/math">
                    <m:r>
                      <a:rPr lang="cs-CZ" altLang="ko-KR" sz="16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Koncentrace složky v roztoku</a:t>
                </a:r>
              </a:p>
              <a:p>
                <a:pPr marL="285750" lvl="1" eaLnBrk="1" hangingPunct="1">
                  <a:spcBef>
                    <a:spcPct val="0"/>
                  </a:spcBef>
                  <a:buChar char="•"/>
                </a:pPr>
                <a:endParaRPr lang="cs-CZ" altLang="ko-KR" sz="800" b="0" dirty="0" smtClean="0">
                  <a:solidFill>
                    <a:srgbClr val="000000"/>
                  </a:solidFill>
                </a:endParaRP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Vliv sorpce se často vyjadřuje jednoduše pomocí retardačního koeficientu: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>
                    <a:solidFill>
                      <a:srgbClr val="000000"/>
                    </a:solidFill>
                  </a:rPr>
                  <a:t>Míra zpomalení postupu těžiště kontaminačního mraku oproti rychlosti 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proudění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Konečné vztahy se liší dle zvolené sorpční izotermy</a:t>
                </a:r>
                <a:endParaRPr lang="cs-CZ" altLang="ko-KR" sz="1600" b="0" dirty="0">
                  <a:solidFill>
                    <a:srgbClr val="000000"/>
                  </a:solidFill>
                </a:endParaRP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𝑘𝑜𝑛𝑡𝑎𝑚𝑖𝑛𝑎𝑛𝑡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000" y="1141143"/>
                <a:ext cx="8196263" cy="4629857"/>
              </a:xfrm>
              <a:prstGeom prst="rect">
                <a:avLst/>
              </a:prstGeom>
              <a:blipFill>
                <a:blip r:embed="rId2"/>
                <a:stretch>
                  <a:fillRect l="-670" t="-6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37535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2708920"/>
            <a:ext cx="68405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eaLnBrk="1" hangingPunct="1">
              <a:spcBef>
                <a:spcPct val="50000"/>
              </a:spcBef>
              <a:defRPr sz="3600">
                <a:solidFill>
                  <a:srgbClr val="42973E"/>
                </a:solidFill>
                <a:latin typeface="+mj-lt"/>
              </a:defRPr>
            </a:lvl1pPr>
            <a:lvl2pPr algn="ctr">
              <a:defRPr sz="4400"/>
            </a:lvl2pPr>
            <a:lvl3pPr algn="ctr">
              <a:defRPr sz="4400"/>
            </a:lvl3pPr>
            <a:lvl4pPr algn="ctr">
              <a:defRPr sz="4400"/>
            </a:lvl4pPr>
            <a:lvl5pPr algn="ctr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cs-CZ" altLang="cs-CZ" dirty="0"/>
              <a:t>Modely </a:t>
            </a:r>
            <a:r>
              <a:rPr lang="cs-CZ" altLang="cs-CZ" dirty="0" smtClean="0"/>
              <a:t>DIAMO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Proč vlastní modely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39750" y="1800000"/>
            <a:ext cx="7488238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1800" b="0" dirty="0"/>
              <a:t>Počátky vývoje modelovacích nástrojů v 70. letech 20. stol</a:t>
            </a:r>
            <a:r>
              <a:rPr lang="cs-CZ" altLang="cs-CZ" sz="1800" b="0" dirty="0" smtClean="0"/>
              <a:t>.</a:t>
            </a:r>
          </a:p>
          <a:p>
            <a:pPr eaLnBrk="1" hangingPunct="1">
              <a:defRPr/>
            </a:pPr>
            <a:r>
              <a:rPr lang="cs-CZ" altLang="cs-CZ" sz="1800" b="0" dirty="0" smtClean="0"/>
              <a:t> </a:t>
            </a:r>
          </a:p>
          <a:p>
            <a:pPr eaLnBrk="1" hangingPunct="1">
              <a:defRPr/>
            </a:pPr>
            <a:r>
              <a:rPr lang="cs-CZ" altLang="cs-CZ" sz="1800" b="0" dirty="0" smtClean="0"/>
              <a:t>Extenzivní rozvoj modelů v 80. a 90. letech 20. stol.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1000" b="0" dirty="0" smtClean="0"/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ko-KR" sz="1600" b="0" dirty="0"/>
              <a:t>Neexistence kvalitního komerčního produktu</a:t>
            </a:r>
          </a:p>
          <a:p>
            <a:pPr lvl="2" eaLnBrk="1" hangingPunct="1">
              <a:defRPr/>
            </a:pPr>
            <a:r>
              <a:rPr lang="cs-CZ" altLang="ko-KR" sz="1600" b="0" dirty="0"/>
              <a:t>- modely proudění, transportu, geochemických reakcí, ekonomické,  optimalizační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ko-KR" sz="800" b="0" dirty="0"/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ko-KR" sz="1600" b="0" dirty="0"/>
              <a:t>Složitá a specifická problematika</a:t>
            </a:r>
          </a:p>
          <a:p>
            <a:pPr lvl="2" eaLnBrk="1" hangingPunct="1">
              <a:defRPr/>
            </a:pPr>
            <a:r>
              <a:rPr lang="cs-CZ" altLang="ko-KR" sz="1600" b="0" dirty="0"/>
              <a:t>- složité horninové prostředí, dlouhodobá sanace rozsáhlého území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ko-KR" sz="800" b="0" dirty="0"/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ko-KR" sz="1600" b="0" dirty="0"/>
              <a:t>Komerční software cenou převyšoval náklady související s vývojem, údržbou a provozováním vlastního systému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ko-KR" sz="800" b="0" dirty="0"/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ko-KR" sz="1600" b="0" dirty="0"/>
              <a:t>Modely DIAMO umožňovaly na uživatelské bázi řešit podstatnou část modelových úloh</a:t>
            </a:r>
          </a:p>
        </p:txBody>
      </p:sp>
      <p:sp>
        <p:nvSpPr>
          <p:cNvPr id="6148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Užité metody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39750" y="1800000"/>
            <a:ext cx="7704138" cy="390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1800" b="0" dirty="0"/>
              <a:t>Model proudění - využití Metody konečných prvků (FEM</a:t>
            </a:r>
            <a:r>
              <a:rPr lang="cs-CZ" altLang="cs-CZ" sz="1800" b="0" dirty="0" smtClean="0"/>
              <a:t>)</a:t>
            </a:r>
          </a:p>
          <a:p>
            <a:pPr eaLnBrk="1" hangingPunct="1">
              <a:defRPr/>
            </a:pPr>
            <a:r>
              <a:rPr lang="cs-CZ" altLang="cs-CZ" sz="1000" b="0" dirty="0"/>
              <a:t> </a:t>
            </a:r>
            <a:r>
              <a:rPr lang="cs-CZ" altLang="cs-CZ" sz="1000" b="0" dirty="0" smtClean="0"/>
              <a:t>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0" dirty="0" smtClean="0"/>
              <a:t>Jedna z nejpoužívanějších numerických metod, vyvíjená od padesátých let minulého století. Plné využití bylo možné až s nástupem výpočetní techniky. 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0" dirty="0" smtClean="0"/>
              <a:t>Řešíme </a:t>
            </a:r>
            <a:r>
              <a:rPr lang="cs-CZ" sz="1600" b="0" dirty="0"/>
              <a:t>podmínky rovnováhy vnějších a vnitřních sil.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0" dirty="0"/>
              <a:t>Primární formulace FEM</a:t>
            </a:r>
          </a:p>
          <a:p>
            <a:pPr lvl="1" eaLnBrk="1" hangingPunct="1">
              <a:defRPr/>
            </a:pPr>
            <a:r>
              <a:rPr lang="cs-CZ" sz="1600" b="0" dirty="0"/>
              <a:t>		- kalibrace (regionální model)</a:t>
            </a:r>
          </a:p>
          <a:p>
            <a:pPr lvl="1" eaLnBrk="1" hangingPunct="1">
              <a:defRPr/>
            </a:pPr>
            <a:r>
              <a:rPr lang="cs-CZ" sz="1600" b="0" dirty="0"/>
              <a:t>		- řešič pro SPD systém – CG (sdružené gradienty)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sz="1600" b="0" dirty="0"/>
              <a:t>Mix-hybridní formulace FEM</a:t>
            </a:r>
          </a:p>
          <a:p>
            <a:pPr lvl="1" eaLnBrk="1" hangingPunct="1">
              <a:defRPr/>
            </a:pPr>
            <a:r>
              <a:rPr lang="cs-CZ" sz="1600" b="0" dirty="0"/>
              <a:t>		- variantní výpočty</a:t>
            </a:r>
          </a:p>
          <a:p>
            <a:pPr lvl="1" eaLnBrk="1" hangingPunct="1">
              <a:defRPr/>
            </a:pPr>
            <a:r>
              <a:rPr lang="cs-CZ" sz="1600" b="0" dirty="0"/>
              <a:t>		- řešič pro SI systém - MINRES </a:t>
            </a:r>
          </a:p>
          <a:p>
            <a:pPr lvl="1" eaLnBrk="1" hangingPunct="1">
              <a:defRPr/>
            </a:pPr>
            <a:r>
              <a:rPr lang="cs-CZ" sz="1600" b="0" dirty="0"/>
              <a:t>				  - CG pro </a:t>
            </a:r>
            <a:r>
              <a:rPr lang="cs-CZ" sz="1600" b="0" dirty="0" err="1"/>
              <a:t>Schurův</a:t>
            </a:r>
            <a:r>
              <a:rPr lang="cs-CZ" sz="1600" b="0" dirty="0"/>
              <a:t> komplement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1800" b="0" dirty="0"/>
          </a:p>
          <a:p>
            <a:pPr eaLnBrk="1" hangingPunct="1">
              <a:defRPr/>
            </a:pPr>
            <a:r>
              <a:rPr lang="cs-CZ" sz="1800" b="0" dirty="0"/>
              <a:t>Transportní model – explicitní FV </a:t>
            </a:r>
            <a:r>
              <a:rPr lang="cs-CZ" sz="1800" b="0" dirty="0" err="1"/>
              <a:t>upwind</a:t>
            </a:r>
            <a:r>
              <a:rPr lang="cs-CZ" sz="1800" b="0" dirty="0"/>
              <a:t> metoda (konečné objemy)</a:t>
            </a:r>
            <a:endParaRPr lang="cs-CZ" sz="1600" b="0" dirty="0"/>
          </a:p>
        </p:txBody>
      </p:sp>
      <p:sp>
        <p:nvSpPr>
          <p:cNvPr id="819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Modelové elementy</a:t>
            </a:r>
          </a:p>
        </p:txBody>
      </p:sp>
      <p:sp>
        <p:nvSpPr>
          <p:cNvPr id="10243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7" y="764704"/>
            <a:ext cx="7809737" cy="5144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Softwarový balík GWS – podpora matematického modelování</a:t>
            </a:r>
          </a:p>
        </p:txBody>
      </p:sp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14340" name="Text Box 12"/>
          <p:cNvSpPr txBox="1">
            <a:spLocks noChangeArrowheads="1"/>
          </p:cNvSpPr>
          <p:nvPr/>
        </p:nvSpPr>
        <p:spPr bwMode="auto">
          <a:xfrm>
            <a:off x="539750" y="2520000"/>
            <a:ext cx="76327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</a:pPr>
            <a:r>
              <a:rPr lang="cs-CZ" altLang="cs-CZ" sz="1800" dirty="0" err="1"/>
              <a:t>GwsSit</a:t>
            </a:r>
            <a:r>
              <a:rPr lang="cs-CZ" altLang="cs-CZ" sz="1800" b="0" dirty="0"/>
              <a:t>	</a:t>
            </a:r>
            <a:r>
              <a:rPr lang="cs-CZ" altLang="cs-CZ" sz="1800" b="0" dirty="0" smtClean="0"/>
              <a:t>	preprocesor </a:t>
            </a:r>
            <a:r>
              <a:rPr lang="cs-CZ" altLang="cs-CZ" sz="1800" b="0" dirty="0"/>
              <a:t>pro tvorbu MKP </a:t>
            </a:r>
            <a:r>
              <a:rPr lang="cs-CZ" altLang="cs-CZ" sz="1800" b="0" dirty="0" smtClean="0"/>
              <a:t>sítí</a:t>
            </a:r>
            <a:endParaRPr lang="cs-CZ" altLang="cs-CZ" sz="1800" b="0" dirty="0"/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dirty="0" err="1"/>
              <a:t>GwsPoc</a:t>
            </a:r>
            <a:r>
              <a:rPr lang="cs-CZ" altLang="cs-CZ" sz="1800" b="0" dirty="0"/>
              <a:t>	</a:t>
            </a:r>
            <a:r>
              <a:rPr lang="cs-CZ" altLang="cs-CZ" sz="1800" b="0" dirty="0" smtClean="0"/>
              <a:t>	preprocesor </a:t>
            </a:r>
            <a:r>
              <a:rPr lang="cs-CZ" altLang="cs-CZ" sz="1800" b="0" dirty="0"/>
              <a:t>pro tvorbu souborů počátečních podmínek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dirty="0" err="1"/>
              <a:t>GwsOkp</a:t>
            </a:r>
            <a:r>
              <a:rPr lang="cs-CZ" altLang="cs-CZ" sz="1800" b="0" dirty="0"/>
              <a:t>	preprocesor pro tvorbu souborů okrajových podmínek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dirty="0" err="1"/>
              <a:t>GwsView</a:t>
            </a:r>
            <a:r>
              <a:rPr lang="cs-CZ" altLang="cs-CZ" sz="1800" dirty="0"/>
              <a:t> 2D</a:t>
            </a:r>
            <a:r>
              <a:rPr lang="cs-CZ" altLang="cs-CZ" sz="1800" b="0" dirty="0"/>
              <a:t>	</a:t>
            </a:r>
            <a:r>
              <a:rPr lang="cs-CZ" altLang="cs-CZ" sz="1800" b="0" dirty="0" err="1"/>
              <a:t>postprocesor</a:t>
            </a:r>
            <a:r>
              <a:rPr lang="cs-CZ" altLang="cs-CZ" sz="1800" b="0" dirty="0"/>
              <a:t> pro vizualizaci modelových výsledků</a:t>
            </a:r>
          </a:p>
          <a:p>
            <a:pPr marL="0" indent="0" eaLnBrk="1" hangingPunct="1">
              <a:lnSpc>
                <a:spcPct val="150000"/>
              </a:lnSpc>
            </a:pPr>
            <a:r>
              <a:rPr lang="cs-CZ" altLang="cs-CZ" sz="1800" dirty="0" err="1"/>
              <a:t>GwsView</a:t>
            </a:r>
            <a:r>
              <a:rPr lang="cs-CZ" altLang="cs-CZ" sz="1800" dirty="0"/>
              <a:t> 3D</a:t>
            </a:r>
            <a:r>
              <a:rPr lang="cs-CZ" altLang="cs-CZ" sz="1800" b="0" dirty="0"/>
              <a:t>	</a:t>
            </a:r>
            <a:r>
              <a:rPr lang="cs-CZ" altLang="cs-CZ" sz="1800" b="0" dirty="0" err="1"/>
              <a:t>postprocesor</a:t>
            </a:r>
            <a:r>
              <a:rPr lang="cs-CZ" altLang="cs-CZ" sz="1800" b="0" dirty="0"/>
              <a:t> pro vizualizaci modelových výsledků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GwsSit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9750" y="2520000"/>
            <a:ext cx="81962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Tvorba a editace 3D sítí – metoda konečných prvků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10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Specifikace vlastností zvodní (hydraulická vodivost, porozita,…)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10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Pětistěnné prizmatické elementy s lichoběžníkovou </a:t>
            </a:r>
            <a:r>
              <a:rPr lang="cs-CZ" altLang="cs-CZ" sz="1800" b="0" dirty="0" err="1" smtClean="0"/>
              <a:t>triangulární</a:t>
            </a:r>
            <a:r>
              <a:rPr lang="cs-CZ" altLang="cs-CZ" sz="1800" b="0" dirty="0" smtClean="0"/>
              <a:t> základnou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10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Popis stratigrafických vrstev, geologických nehomogenit, tektonických linií, neovulkanických těles,…</a:t>
            </a:r>
            <a:endParaRPr lang="cs-CZ" altLang="cs-CZ" sz="1800" b="0" dirty="0"/>
          </a:p>
        </p:txBody>
      </p:sp>
    </p:spTree>
    <p:extLst>
      <p:ext uri="{BB962C8B-B14F-4D97-AF65-F5344CB8AC3E}">
        <p14:creationId xmlns:p14="http://schemas.microsoft.com/office/powerpoint/2010/main" val="39393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"/>
          <a:stretch/>
        </p:blipFill>
        <p:spPr bwMode="auto">
          <a:xfrm>
            <a:off x="900000" y="1260000"/>
            <a:ext cx="5919183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GwsSit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GwsPoc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39750" y="1800000"/>
            <a:ext cx="777666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Tvorba a editace počátečních podmínek charakterizujících prostorovou distribuci kontaminantů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1800" b="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Umožňuje automatické zpracování vstupních dat</a:t>
            </a:r>
            <a:endParaRPr lang="cs-CZ" altLang="cs-CZ" sz="1800" b="0" dirty="0"/>
          </a:p>
          <a:p>
            <a:pPr marL="0" indent="0" eaLnBrk="1" hangingPunct="1"/>
            <a:endParaRPr lang="cs-CZ" altLang="cs-CZ" sz="18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Umožňuje editovat data ručně s pomocí uživatelsky přátelského rozhraní</a:t>
            </a:r>
            <a:endParaRPr lang="cs-CZ" altLang="cs-CZ" sz="1800" b="0" dirty="0"/>
          </a:p>
        </p:txBody>
      </p:sp>
    </p:spTree>
    <p:extLst>
      <p:ext uri="{BB962C8B-B14F-4D97-AF65-F5344CB8AC3E}">
        <p14:creationId xmlns:p14="http://schemas.microsoft.com/office/powerpoint/2010/main" val="15189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/>
        </p:blipFill>
        <p:spPr bwMode="auto">
          <a:xfrm>
            <a:off x="900000" y="1260000"/>
            <a:ext cx="5970274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GwsPoc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419872" y="594256"/>
            <a:ext cx="482433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Úvod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419872" y="1340768"/>
            <a:ext cx="5472410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spcBef>
                <a:spcPct val="0"/>
              </a:spcBef>
              <a:buNone/>
            </a:pPr>
            <a:r>
              <a:rPr lang="cs-CZ" altLang="ko-KR" sz="1800" b="0" dirty="0" smtClean="0">
                <a:solidFill>
                  <a:srgbClr val="000000"/>
                </a:solidFill>
              </a:rPr>
              <a:t>Aplikace matematických modelů:</a:t>
            </a:r>
            <a:endParaRPr lang="cs-CZ" altLang="ko-KR" sz="800" b="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rgbClr val="000000"/>
                </a:solidFill>
              </a:rPr>
              <a:t>Sanace následků těžby uranu ve strážskému bloku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Zatápění dolu a nakládání </a:t>
            </a:r>
            <a:r>
              <a:rPr lang="cs-CZ" altLang="ko-KR" sz="1800" b="0" dirty="0">
                <a:solidFill>
                  <a:srgbClr val="000000"/>
                </a:solidFill>
              </a:rPr>
              <a:t>s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důlními vodami</a:t>
            </a:r>
            <a:endParaRPr lang="cs-CZ" altLang="ko-KR" sz="1800" b="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rgbClr val="000000"/>
                </a:solidFill>
              </a:rPr>
              <a:t>Hodnocení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rizik</a:t>
            </a:r>
          </a:p>
          <a:p>
            <a:pPr marL="0" lvl="1" indent="0" eaLnBrk="1" hangingPunct="1">
              <a:spcBef>
                <a:spcPts val="1200"/>
              </a:spcBef>
              <a:buNone/>
            </a:pPr>
            <a:r>
              <a:rPr lang="cs-CZ" altLang="ko-KR" sz="1800" b="0" dirty="0" smtClean="0">
                <a:solidFill>
                  <a:srgbClr val="000000"/>
                </a:solidFill>
              </a:rPr>
              <a:t>Typy modelů: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Hydrogeologické modely</a:t>
            </a:r>
            <a:endParaRPr lang="cs-CZ" altLang="ko-KR" sz="1800" b="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Transportní modely</a:t>
            </a:r>
            <a:endParaRPr lang="cs-CZ" altLang="ko-KR" sz="1800" b="0" dirty="0">
              <a:solidFill>
                <a:srgbClr val="000000"/>
              </a:solidFill>
            </a:endParaRP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Geochemické modely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Chemicko-technologické modely</a:t>
            </a: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Environmentální modely (ovzduší,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hluk, expozice) </a:t>
            </a:r>
            <a:endParaRPr lang="cs-CZ" altLang="ko-KR" sz="1800" b="0" dirty="0" smtClean="0">
              <a:solidFill>
                <a:srgbClr val="000000"/>
              </a:solidFill>
            </a:endParaRPr>
          </a:p>
          <a:p>
            <a:pPr lvl="1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rgbClr val="000000"/>
                </a:solidFill>
              </a:rPr>
              <a:t>Ekonomické modely</a:t>
            </a:r>
            <a:endParaRPr lang="cs-CZ" altLang="ko-KR" sz="1800" b="0" dirty="0">
              <a:solidFill>
                <a:srgbClr val="000000"/>
              </a:solidFill>
            </a:endParaRPr>
          </a:p>
        </p:txBody>
      </p:sp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67"/>
            <a:ext cx="3101522" cy="59585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8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GwsOkp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9750" y="1800000"/>
            <a:ext cx="76327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Tvorba a editace souborů okrajových podmínek pro hydrogeologické modely (primární, </a:t>
            </a:r>
            <a:r>
              <a:rPr lang="cs-CZ" altLang="cs-CZ" sz="1800" b="0" dirty="0" err="1" smtClean="0"/>
              <a:t>smíšená-hybridní</a:t>
            </a:r>
            <a:r>
              <a:rPr lang="cs-CZ" altLang="cs-CZ" sz="1800" b="0" dirty="0" smtClean="0"/>
              <a:t> formulace)</a:t>
            </a:r>
          </a:p>
          <a:p>
            <a:pPr marL="0" indent="0" eaLnBrk="1" hangingPunct="1"/>
            <a:endParaRPr lang="cs-CZ" altLang="cs-CZ" sz="1800" b="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Lokalizace a parametry </a:t>
            </a:r>
            <a:r>
              <a:rPr lang="cs-CZ" altLang="cs-CZ" sz="1800" b="0" dirty="0" err="1" smtClean="0"/>
              <a:t>vtláčecích</a:t>
            </a:r>
            <a:r>
              <a:rPr lang="cs-CZ" altLang="cs-CZ" sz="1800" b="0" dirty="0" smtClean="0"/>
              <a:t> a čerpacích vrtů</a:t>
            </a:r>
            <a:endParaRPr lang="cs-CZ" altLang="cs-CZ" sz="1800" b="0" dirty="0"/>
          </a:p>
          <a:p>
            <a:pPr marL="0" indent="0" eaLnBrk="1" hangingPunct="1"/>
            <a:endParaRPr lang="cs-CZ" altLang="cs-CZ" sz="18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Všechny tři typy okrajových podmínek (</a:t>
            </a:r>
            <a:r>
              <a:rPr lang="cs-CZ" altLang="cs-CZ" sz="1800" b="0" dirty="0" err="1" smtClean="0"/>
              <a:t>Dirichletova</a:t>
            </a:r>
            <a:r>
              <a:rPr lang="cs-CZ" altLang="cs-CZ" sz="1800" b="0" dirty="0" smtClean="0"/>
              <a:t>, Neumanova, Newtonova)</a:t>
            </a:r>
          </a:p>
          <a:p>
            <a:pPr marL="0" indent="0" eaLnBrk="1" hangingPunct="1"/>
            <a:endParaRPr lang="cs-CZ" altLang="cs-CZ" sz="1800" b="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Vlastnosti: 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Ruční editace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Automatická editace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Přímý přístup do operačních databází</a:t>
            </a:r>
            <a:endParaRPr lang="cs-CZ" altLang="cs-CZ" sz="1800" b="0" dirty="0"/>
          </a:p>
        </p:txBody>
      </p:sp>
    </p:spTree>
    <p:extLst>
      <p:ext uri="{BB962C8B-B14F-4D97-AF65-F5344CB8AC3E}">
        <p14:creationId xmlns:p14="http://schemas.microsoft.com/office/powerpoint/2010/main" val="292787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6"/>
          <a:stretch/>
        </p:blipFill>
        <p:spPr bwMode="auto">
          <a:xfrm>
            <a:off x="900000" y="1260000"/>
            <a:ext cx="597449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GwsOkp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GwsView</a:t>
            </a:r>
            <a:r>
              <a:rPr lang="cs-CZ" altLang="cs-CZ" sz="2800" dirty="0" smtClean="0">
                <a:solidFill>
                  <a:srgbClr val="42973E"/>
                </a:solidFill>
              </a:rPr>
              <a:t> 2D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9750" y="1628800"/>
            <a:ext cx="7632700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Vizualizace modelových výpočtů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Ustálené/neustálené proudění podzemních vod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Proudění v saturované/nesaturované zóně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Časově proměnná distribuce transportovaných kontaminantů</a:t>
            </a:r>
            <a:endParaRPr lang="cs-CZ" altLang="cs-CZ" sz="1600" b="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18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Vlastnosti: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Animace časového vývoje distribuce kontaminantů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Izolinie nebo hodnoty v každém elementu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Výběr zobrazovaných složek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Výběr zobrazované vrstvy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Vícenásobné vertikální řezy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Časové grafy vývoje koncentrace pro každý element sítě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Uživatel může definovat zobrazované kritické hodnoty koncentrací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Zobracení záznamů čerpacích/</a:t>
            </a:r>
            <a:r>
              <a:rPr lang="cs-CZ" altLang="cs-CZ" sz="1600" b="0" dirty="0" err="1" smtClean="0"/>
              <a:t>vtláčecích</a:t>
            </a:r>
            <a:r>
              <a:rPr lang="cs-CZ" altLang="cs-CZ" sz="1600" b="0" dirty="0" smtClean="0"/>
              <a:t> vrtů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Možnost vložení pozadí (.</a:t>
            </a:r>
            <a:r>
              <a:rPr lang="cs-CZ" altLang="cs-CZ" sz="1600" b="0" dirty="0" err="1" smtClean="0"/>
              <a:t>dxf</a:t>
            </a:r>
            <a:r>
              <a:rPr lang="cs-CZ" altLang="cs-CZ" sz="1600" b="0" dirty="0" smtClean="0"/>
              <a:t>)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600" b="0" dirty="0" smtClean="0"/>
              <a:t>Ukládání výsledků v rastrovém nebo vektorovém formátu (.</a:t>
            </a:r>
            <a:r>
              <a:rPr lang="cs-CZ" altLang="cs-CZ" sz="1600" b="0" dirty="0" err="1" smtClean="0"/>
              <a:t>bmp</a:t>
            </a:r>
            <a:r>
              <a:rPr lang="cs-CZ" altLang="cs-CZ" sz="1600" b="0" dirty="0" smtClean="0"/>
              <a:t>/.</a:t>
            </a:r>
            <a:r>
              <a:rPr lang="cs-CZ" altLang="cs-CZ" sz="1600" b="0" dirty="0" err="1" smtClean="0"/>
              <a:t>dxf</a:t>
            </a:r>
            <a:r>
              <a:rPr lang="cs-CZ" altLang="cs-CZ" sz="1600" b="0" dirty="0" smtClean="0"/>
              <a:t>)</a:t>
            </a:r>
            <a:endParaRPr lang="cs-CZ" altLang="cs-CZ" sz="1600" b="0" dirty="0"/>
          </a:p>
        </p:txBody>
      </p:sp>
    </p:spTree>
    <p:extLst>
      <p:ext uri="{BB962C8B-B14F-4D97-AF65-F5344CB8AC3E}">
        <p14:creationId xmlns:p14="http://schemas.microsoft.com/office/powerpoint/2010/main" val="16975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6"/>
          <a:stretch/>
        </p:blipFill>
        <p:spPr bwMode="auto">
          <a:xfrm>
            <a:off x="900001" y="1260000"/>
            <a:ext cx="5945553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GwsView</a:t>
            </a:r>
            <a:r>
              <a:rPr lang="cs-CZ" altLang="cs-CZ" sz="2800" dirty="0" smtClean="0">
                <a:solidFill>
                  <a:srgbClr val="42973E"/>
                </a:solidFill>
              </a:rPr>
              <a:t> 2D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0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GwsView</a:t>
            </a:r>
            <a:r>
              <a:rPr lang="cs-CZ" altLang="cs-CZ" sz="2800" dirty="0" smtClean="0">
                <a:solidFill>
                  <a:srgbClr val="42973E"/>
                </a:solidFill>
              </a:rPr>
              <a:t> 3D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9750" y="1800000"/>
            <a:ext cx="76327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3D vizualizace modelových výsledků transportu kontaminantů</a:t>
            </a:r>
            <a:endParaRPr lang="cs-CZ" altLang="cs-CZ" sz="1800" b="0" dirty="0"/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1800" b="0" dirty="0" smtClean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Vlastnosti: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3D pohled na pohyb kontaminačního mraku v časových krocích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Možnost volby zobrazované mezní koncentrace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Volba zobrazovaných složek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cs-CZ" altLang="cs-CZ" sz="1800" b="0" dirty="0" smtClean="0"/>
              <a:t>Možnost vložení pozadí</a:t>
            </a:r>
            <a:endParaRPr lang="cs-CZ" altLang="cs-CZ" sz="1800" b="0" dirty="0"/>
          </a:p>
          <a:p>
            <a:pPr marL="0" indent="0" eaLnBrk="1" hangingPunct="1"/>
            <a:endParaRPr lang="cs-CZ" altLang="cs-CZ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23325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"/>
          <a:stretch/>
        </p:blipFill>
        <p:spPr bwMode="auto">
          <a:xfrm>
            <a:off x="900000" y="1260000"/>
            <a:ext cx="5935897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GwsView</a:t>
            </a:r>
            <a:r>
              <a:rPr lang="cs-CZ" altLang="cs-CZ" sz="2800" dirty="0" smtClean="0">
                <a:solidFill>
                  <a:srgbClr val="42973E"/>
                </a:solidFill>
              </a:rPr>
              <a:t> 3D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9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67544" y="2636912"/>
            <a:ext cx="68405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cs-CZ" altLang="cs-CZ" sz="3600" dirty="0" smtClean="0">
                <a:solidFill>
                  <a:srgbClr val="42973E"/>
                </a:solidFill>
                <a:ea typeface="+mn-ea"/>
                <a:cs typeface="+mn-cs"/>
              </a:rPr>
              <a:t>Komerční modely</a:t>
            </a:r>
            <a:endParaRPr lang="cs-CZ" altLang="cs-CZ" sz="3600" dirty="0">
              <a:solidFill>
                <a:srgbClr val="42973E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9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800" dirty="0">
                <a:solidFill>
                  <a:srgbClr val="42973E"/>
                </a:solidFill>
              </a:rPr>
              <a:t>D</a:t>
            </a:r>
            <a:r>
              <a:rPr lang="cs-CZ" altLang="cs-CZ" sz="2800" dirty="0" err="1">
                <a:solidFill>
                  <a:srgbClr val="42973E"/>
                </a:solidFill>
              </a:rPr>
              <a:t>ůvody</a:t>
            </a:r>
            <a:r>
              <a:rPr lang="cs-CZ" altLang="cs-CZ" sz="2800" dirty="0">
                <a:solidFill>
                  <a:srgbClr val="42973E"/>
                </a:solidFill>
              </a:rPr>
              <a:t> pro změnu</a:t>
            </a:r>
          </a:p>
        </p:txBody>
      </p:sp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538163" y="1800000"/>
            <a:ext cx="748823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Aktualizace modelového systému DIAMO je časově a finančně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náročná.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 </a:t>
            </a:r>
            <a:endParaRPr lang="cs-CZ" altLang="cs-CZ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cs-CZ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Řešitelský tým příliš rozsáhlý a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neefektivní.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Nutné zapojení externích vývojových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pracovišť.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Dostupný komerční software je ve světě vyvíjen v rozsahu a kvalitě odpovídajícím požadavkům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DIAMO.</a:t>
            </a:r>
            <a:endParaRPr lang="cs-CZ" altLang="cs-CZ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altLang="cs-CZ" sz="18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MODFLOW</a:t>
            </a: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750" y="1431925"/>
            <a:ext cx="813670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USGS 3D model proudění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Simulace pomocí metody konečných diferencí (FDM, metoda sítí), založena na diskretizaci parciálních diferenciálních rovnic popisujících daný problém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Vývoj od 70 let, první verze 1981, poté Modflow-88, 96, 2000, 2005, NWT (proudění ve volné zvodni), LGR, USG (2015 – nestrukturované sítě)</a:t>
            </a:r>
          </a:p>
        </p:txBody>
      </p:sp>
      <p:sp>
        <p:nvSpPr>
          <p:cNvPr id="18436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18437" name="Obdélník 2"/>
          <p:cNvSpPr>
            <a:spLocks noChangeArrowheads="1"/>
          </p:cNvSpPr>
          <p:nvPr/>
        </p:nvSpPr>
        <p:spPr bwMode="auto">
          <a:xfrm>
            <a:off x="1631950" y="3864144"/>
            <a:ext cx="36353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cs-CZ" altLang="cs-CZ" sz="14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Structured</a:t>
            </a:r>
            <a:r>
              <a:rPr lang="cs-CZ" altLang="cs-CZ" sz="1400" dirty="0">
                <a:solidFill>
                  <a:srgbClr val="333333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4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or</a:t>
            </a:r>
            <a:r>
              <a:rPr lang="cs-CZ" altLang="cs-CZ" sz="1400" dirty="0">
                <a:solidFill>
                  <a:srgbClr val="333333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4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Unstructured</a:t>
            </a:r>
            <a:r>
              <a:rPr lang="cs-CZ" altLang="cs-CZ" sz="1400" dirty="0">
                <a:solidFill>
                  <a:srgbClr val="333333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4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Grid</a:t>
            </a:r>
            <a:r>
              <a:rPr lang="cs-CZ" altLang="cs-CZ" sz="1400" dirty="0">
                <a:solidFill>
                  <a:srgbClr val="333333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14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Options</a:t>
            </a:r>
            <a:endParaRPr lang="cs-CZ" altLang="cs-CZ" sz="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659930" y="4206875"/>
            <a:ext cx="6873875" cy="1573213"/>
            <a:chOff x="1659930" y="4206875"/>
            <a:chExt cx="6873875" cy="1573213"/>
          </a:xfrm>
        </p:grpSpPr>
        <p:pic>
          <p:nvPicPr>
            <p:cNvPr id="18439" name="Obrázek 5" descr="GMS Grid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105" y="4235450"/>
              <a:ext cx="9525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0" name="Rectangle 13"/>
            <p:cNvSpPr>
              <a:spLocks noChangeArrowheads="1"/>
            </p:cNvSpPr>
            <p:nvPr/>
          </p:nvSpPr>
          <p:spPr bwMode="auto">
            <a:xfrm>
              <a:off x="3088680" y="5375275"/>
              <a:ext cx="1211263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solidFill>
                    <a:schemeClr val="tx2"/>
                  </a:solidFill>
                </a:rPr>
                <a:t>MODFLOW-USG</a:t>
              </a:r>
              <a:br>
                <a:rPr lang="cs-CZ" altLang="cs-CZ" sz="1000">
                  <a:solidFill>
                    <a:schemeClr val="tx2"/>
                  </a:solidFill>
                </a:rPr>
              </a:br>
              <a:r>
                <a:rPr lang="cs-CZ" altLang="cs-CZ" sz="1000">
                  <a:solidFill>
                    <a:schemeClr val="tx2"/>
                  </a:solidFill>
                </a:rPr>
                <a:t>Quadtree Grid</a:t>
              </a:r>
            </a:p>
          </p:txBody>
        </p:sp>
        <p:pic>
          <p:nvPicPr>
            <p:cNvPr id="18441" name="Obrázek 14" descr="GMS Grid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443" y="4260850"/>
              <a:ext cx="947737" cy="947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Obrázek 15" descr="GMS Grid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218" y="4260850"/>
              <a:ext cx="947737" cy="947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3" name="Obrázek 16" descr="GMS Grid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68" y="4257675"/>
              <a:ext cx="949325" cy="94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4" name="Obrázek 17" descr="GMS Grid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4305" y="4206875"/>
              <a:ext cx="947738" cy="94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659930" y="5368925"/>
              <a:ext cx="1212850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solidFill>
                    <a:schemeClr val="tx2"/>
                  </a:solidFill>
                </a:rPr>
                <a:t>MODFLOW</a:t>
              </a:r>
              <a:br>
                <a:rPr lang="cs-CZ" altLang="cs-CZ" sz="1000" dirty="0">
                  <a:solidFill>
                    <a:schemeClr val="tx2"/>
                  </a:solidFill>
                </a:rPr>
              </a:br>
              <a:r>
                <a:rPr lang="cs-CZ" altLang="cs-CZ" sz="1000" dirty="0" err="1">
                  <a:solidFill>
                    <a:schemeClr val="tx2"/>
                  </a:solidFill>
                </a:rPr>
                <a:t>Traditional</a:t>
              </a:r>
              <a:r>
                <a:rPr lang="cs-CZ" altLang="cs-CZ" sz="1000" dirty="0">
                  <a:solidFill>
                    <a:schemeClr val="tx2"/>
                  </a:solidFill>
                </a:rPr>
                <a:t> </a:t>
              </a:r>
              <a:r>
                <a:rPr lang="cs-CZ" altLang="cs-CZ" sz="1000" dirty="0" err="1">
                  <a:solidFill>
                    <a:schemeClr val="tx2"/>
                  </a:solidFill>
                </a:rPr>
                <a:t>Grid</a:t>
              </a:r>
              <a:endParaRPr lang="cs-CZ" altLang="cs-CZ" sz="1000" dirty="0">
                <a:solidFill>
                  <a:schemeClr val="tx2"/>
                </a:solidFill>
              </a:endParaRPr>
            </a:p>
          </p:txBody>
        </p:sp>
        <p:sp>
          <p:nvSpPr>
            <p:cNvPr id="18446" name="Rectangle 13"/>
            <p:cNvSpPr>
              <a:spLocks noChangeArrowheads="1"/>
            </p:cNvSpPr>
            <p:nvPr/>
          </p:nvSpPr>
          <p:spPr bwMode="auto">
            <a:xfrm>
              <a:off x="4463455" y="5359400"/>
              <a:ext cx="1211263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solidFill>
                    <a:schemeClr val="tx2"/>
                  </a:solidFill>
                </a:rPr>
                <a:t>MODFLOW-USG</a:t>
              </a:r>
              <a:br>
                <a:rPr lang="cs-CZ" altLang="cs-CZ" sz="1000">
                  <a:solidFill>
                    <a:schemeClr val="tx2"/>
                  </a:solidFill>
                </a:rPr>
              </a:br>
              <a:r>
                <a:rPr lang="cs-CZ" altLang="cs-CZ" sz="1000">
                  <a:solidFill>
                    <a:schemeClr val="tx2"/>
                  </a:solidFill>
                </a:rPr>
                <a:t>Voronoi Grid</a:t>
              </a:r>
            </a:p>
          </p:txBody>
        </p:sp>
        <p:sp>
          <p:nvSpPr>
            <p:cNvPr id="18447" name="Rectangle 13"/>
            <p:cNvSpPr>
              <a:spLocks noChangeArrowheads="1"/>
            </p:cNvSpPr>
            <p:nvPr/>
          </p:nvSpPr>
          <p:spPr bwMode="auto">
            <a:xfrm>
              <a:off x="5890618" y="5370513"/>
              <a:ext cx="1212850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solidFill>
                    <a:schemeClr val="tx2"/>
                  </a:solidFill>
                </a:rPr>
                <a:t>MODFLOW-USG</a:t>
              </a:r>
              <a:br>
                <a:rPr lang="cs-CZ" altLang="cs-CZ" sz="1000">
                  <a:solidFill>
                    <a:schemeClr val="tx2"/>
                  </a:solidFill>
                </a:rPr>
              </a:br>
              <a:r>
                <a:rPr lang="cs-CZ" altLang="cs-CZ" sz="1000">
                  <a:solidFill>
                    <a:schemeClr val="tx2"/>
                  </a:solidFill>
                </a:rPr>
                <a:t>TriQuad Grid</a:t>
              </a:r>
            </a:p>
          </p:txBody>
        </p:sp>
        <p:sp>
          <p:nvSpPr>
            <p:cNvPr id="18448" name="Rectangle 13"/>
            <p:cNvSpPr>
              <a:spLocks noChangeArrowheads="1"/>
            </p:cNvSpPr>
            <p:nvPr/>
          </p:nvSpPr>
          <p:spPr bwMode="auto">
            <a:xfrm>
              <a:off x="7322543" y="5380038"/>
              <a:ext cx="1211262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solidFill>
                    <a:schemeClr val="tx2"/>
                  </a:solidFill>
                </a:rPr>
                <a:t>MODFLOW-LGR</a:t>
              </a:r>
              <a:br>
                <a:rPr lang="cs-CZ" altLang="cs-CZ" sz="1000">
                  <a:solidFill>
                    <a:schemeClr val="tx2"/>
                  </a:solidFill>
                </a:rPr>
              </a:br>
              <a:r>
                <a:rPr lang="cs-CZ" altLang="cs-CZ" sz="1000">
                  <a:solidFill>
                    <a:schemeClr val="tx2"/>
                  </a:solidFill>
                </a:rPr>
                <a:t>Local Grid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Metoda sítí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39750" y="1484784"/>
            <a:ext cx="78486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Metoda konečných diferencí je první metoda, která byla použita matematiky,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např. </a:t>
            </a:r>
            <a:r>
              <a:rPr lang="cs-CZ" altLang="ko-KR" sz="1800" b="0" dirty="0" err="1" smtClean="0">
                <a:solidFill>
                  <a:srgbClr val="000000"/>
                </a:solidFill>
              </a:rPr>
              <a:t>Taylorem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 </a:t>
            </a:r>
            <a:r>
              <a:rPr lang="cs-CZ" altLang="ko-KR" sz="1800" b="0" dirty="0">
                <a:solidFill>
                  <a:srgbClr val="000000"/>
                </a:solidFill>
              </a:rPr>
              <a:t>nebo </a:t>
            </a:r>
            <a:r>
              <a:rPr lang="cs-CZ" altLang="ko-KR" sz="1800" b="0" dirty="0" err="1">
                <a:solidFill>
                  <a:srgbClr val="000000"/>
                </a:solidFill>
              </a:rPr>
              <a:t>Lagrangem</a:t>
            </a:r>
            <a:r>
              <a:rPr lang="cs-CZ" altLang="ko-KR" sz="1800" b="0" dirty="0">
                <a:solidFill>
                  <a:srgbClr val="000000"/>
                </a:solidFill>
              </a:rPr>
              <a:t>, pro numerické řešení problémů diferenciálních rovnic již v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18. století</a:t>
            </a:r>
            <a:r>
              <a:rPr lang="cs-CZ" altLang="ko-KR" sz="1800" b="0" dirty="0">
                <a:solidFill>
                  <a:srgbClr val="000000"/>
                </a:solidFill>
              </a:rPr>
              <a:t>. </a:t>
            </a:r>
            <a:endParaRPr lang="cs-CZ" altLang="ko-KR" sz="1800" b="0" dirty="0" smtClean="0">
              <a:solidFill>
                <a:srgbClr val="000000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rgbClr val="000000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Je založena na hledání řešení jen v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konečně mnoha </a:t>
            </a:r>
            <a:r>
              <a:rPr lang="cs-CZ" altLang="ko-KR" sz="1800" b="0" dirty="0">
                <a:solidFill>
                  <a:srgbClr val="000000"/>
                </a:solidFill>
              </a:rPr>
              <a:t>bodech. Tyto body obvykle tvoří vrcholy obdélníků (případně čtverců), které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spolu tvoří </a:t>
            </a:r>
            <a:r>
              <a:rPr lang="cs-CZ" altLang="ko-KR" sz="1800" b="0" dirty="0">
                <a:solidFill>
                  <a:srgbClr val="000000"/>
                </a:solidFill>
              </a:rPr>
              <a:t>síť. Proto je také někdy tato metoda nazývána metodou sítí. </a:t>
            </a:r>
            <a:endParaRPr lang="cs-CZ" altLang="ko-KR" sz="1800" b="0" dirty="0" smtClean="0">
              <a:solidFill>
                <a:srgbClr val="000000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cs-CZ" altLang="ko-KR" sz="1800" b="0" dirty="0" smtClean="0">
              <a:solidFill>
                <a:srgbClr val="000000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Princip metody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spočívá </a:t>
            </a:r>
            <a:r>
              <a:rPr lang="cs-CZ" altLang="ko-KR" sz="1800" b="0" dirty="0">
                <a:solidFill>
                  <a:srgbClr val="000000"/>
                </a:solidFill>
              </a:rPr>
              <a:t>v nahrazení derivací v řídící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rovnici konečnými </a:t>
            </a:r>
            <a:r>
              <a:rPr lang="cs-CZ" altLang="ko-KR" sz="1800" b="0" dirty="0">
                <a:solidFill>
                  <a:srgbClr val="000000"/>
                </a:solidFill>
              </a:rPr>
              <a:t>diferencemi. Tato náhrada se provádí pomocí </a:t>
            </a:r>
            <a:r>
              <a:rPr lang="cs-CZ" altLang="ko-KR" sz="1800" b="0" dirty="0" err="1">
                <a:solidFill>
                  <a:srgbClr val="000000"/>
                </a:solidFill>
              </a:rPr>
              <a:t>Taylorova</a:t>
            </a:r>
            <a:r>
              <a:rPr lang="cs-CZ" altLang="ko-KR" sz="1800" b="0" dirty="0">
                <a:solidFill>
                  <a:srgbClr val="000000"/>
                </a:solidFill>
              </a:rPr>
              <a:t> rozvoje funkce v řádu. </a:t>
            </a:r>
            <a:endParaRPr lang="cs-CZ" altLang="ko-KR" sz="1800" b="0" dirty="0" smtClean="0">
              <a:solidFill>
                <a:srgbClr val="000000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cs-CZ" altLang="ko-KR" sz="1800" b="0" dirty="0" smtClean="0">
              <a:solidFill>
                <a:srgbClr val="000000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rgbClr val="000000"/>
                </a:solidFill>
              </a:rPr>
              <a:t>Mezi hlavní výhody této metody patří snadné sestavení výpočetní sítě a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relativně stabilní </a:t>
            </a:r>
            <a:r>
              <a:rPr lang="cs-CZ" altLang="ko-KR" sz="1800" b="0" dirty="0">
                <a:solidFill>
                  <a:srgbClr val="000000"/>
                </a:solidFill>
              </a:rPr>
              <a:t>a rychlý výpočet.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Nevýhodou </a:t>
            </a:r>
            <a:r>
              <a:rPr lang="cs-CZ" altLang="ko-KR" sz="1800" b="0" dirty="0">
                <a:solidFill>
                  <a:srgbClr val="000000"/>
                </a:solidFill>
              </a:rPr>
              <a:t>je nepřizpůsobivost vůči 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složitějším tvarům </a:t>
            </a:r>
            <a:r>
              <a:rPr lang="cs-CZ" altLang="ko-KR" sz="1800" b="0" dirty="0">
                <a:solidFill>
                  <a:srgbClr val="000000"/>
                </a:solidFill>
              </a:rPr>
              <a:t>studované oblasti. </a:t>
            </a:r>
          </a:p>
        </p:txBody>
      </p:sp>
      <p:sp>
        <p:nvSpPr>
          <p:cNvPr id="18436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41496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Proudění – řídící rovnice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12291" name="Text Box 14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7" name="Text 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537186" y="1484784"/>
            <a:ext cx="8064896" cy="4377930"/>
          </a:xfrm>
          <a:prstGeom prst="rect">
            <a:avLst/>
          </a:prstGeom>
          <a:blipFill>
            <a:blip r:embed="rId3"/>
            <a:stretch>
              <a:fillRect l="-454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Metoda sítí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5" name="Text Box 5"/>
              <p:cNvSpPr txBox="1">
                <a:spLocks noChangeArrowheads="1"/>
              </p:cNvSpPr>
              <p:nvPr/>
            </p:nvSpPr>
            <p:spPr bwMode="auto">
              <a:xfrm>
                <a:off x="539750" y="1124744"/>
                <a:ext cx="7848600" cy="46140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 algn="just" eaLnBrk="1" hangingPunct="1">
                  <a:spcBef>
                    <a:spcPct val="0"/>
                  </a:spcBef>
                  <a:spcAft>
                    <a:spcPts val="1200"/>
                  </a:spcAft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Pro funkční hodnoty funkce </a:t>
                </a:r>
                <a14:m>
                  <m:oMath xmlns:m="http://schemas.openxmlformats.org/officeDocument/2006/math"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cs-CZ" altLang="ko-KR" sz="1800" b="0" dirty="0">
                    <a:solidFill>
                      <a:srgbClr val="000000"/>
                    </a:solidFill>
                  </a:rPr>
                  <a:t> proměnné </a:t>
                </a:r>
                <a14:m>
                  <m:oMath xmlns:m="http://schemas.openxmlformats.org/officeDocument/2006/math"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cs-CZ" altLang="ko-KR" sz="1800" b="0" dirty="0">
                    <a:solidFill>
                      <a:srgbClr val="000000"/>
                    </a:solidFill>
                  </a:rPr>
                  <a:t> v 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bodě </a:t>
                </a:r>
                <a:r>
                  <a:rPr lang="cs-CZ" altLang="ko-KR" sz="1800" b="0" dirty="0">
                    <a:solidFill>
                      <a:srgbClr val="000000"/>
                    </a:solidFill>
                  </a:rPr>
                  <a:t>platí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pPr marL="0" indent="0" algn="just" eaLnBrk="1" hangingPunct="1">
                  <a:spcBef>
                    <a:spcPct val="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altLang="ko-KR" sz="1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f>
                        <m:fPr>
                          <m:ctrlP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p>
                            <m:sSupPr>
                              <m:ctrlP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cs-CZ" altLang="ko-KR" sz="18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cs-CZ" altLang="ko-KR" sz="18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cs-CZ" altLang="ko-KR" sz="18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algn="just" eaLnBrk="1" hangingPunct="1">
                  <a:spcBef>
                    <a:spcPct val="0"/>
                  </a:spcBef>
                  <a:spcAft>
                    <a:spcPts val="1200"/>
                  </a:spcAft>
                  <a:buNone/>
                </a:pPr>
                <a14:m>
                  <m:oMath xmlns:m="http://schemas.openxmlformats.org/officeDocument/2006/math"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 je zbytkový člen, jehož hodnota se pro </a:t>
                </a:r>
                <a14:m>
                  <m:oMath xmlns:m="http://schemas.openxmlformats.org/officeDocument/2006/math">
                    <m:r>
                      <a:rPr lang="cs-CZ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cs-CZ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cs-CZ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 blíží nule. Z těchto rovnic plyne pro náhradu první derivace funkce </a:t>
                </a:r>
                <a14:m>
                  <m:oMath xmlns:m="http://schemas.openxmlformats.org/officeDocument/2006/math"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altLang="ko-KR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 následující vztah:</a:t>
                </a: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algn="just" eaLnBrk="1" hangingPunct="1">
                  <a:spcBef>
                    <a:spcPct val="0"/>
                  </a:spcBef>
                  <a:spcAft>
                    <a:spcPts val="1200"/>
                  </a:spcAft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A pro náhradu druhé derivace:</a:t>
                </a:r>
              </a:p>
              <a:p>
                <a:pPr marL="0" indent="0" algn="just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+∆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−∆</m:t>
                              </m:r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altLang="ko-KR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43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1124744"/>
                <a:ext cx="7848600" cy="4614020"/>
              </a:xfrm>
              <a:prstGeom prst="rect">
                <a:avLst/>
              </a:prstGeom>
              <a:blipFill>
                <a:blip r:embed="rId2"/>
                <a:stretch>
                  <a:fillRect l="-699" t="-794" r="-6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36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311319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MT3D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40000" y="1124744"/>
                <a:ext cx="8196263" cy="47633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Modelování transportu RL v podzemní vodě</a:t>
                </a:r>
              </a:p>
              <a:p>
                <a:pPr marL="0" indent="0" eaLnBrk="1" hangingPunct="1">
                  <a:spcBef>
                    <a:spcPts val="60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Umožňuje </a:t>
                </a:r>
                <a:r>
                  <a:rPr lang="cs-CZ" altLang="ko-KR" sz="1800" b="0" dirty="0">
                    <a:solidFill>
                      <a:srgbClr val="000000"/>
                    </a:solidFill>
                  </a:rPr>
                  <a:t>definovat jednotlivé parametry transportní rovnice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200" b="0" i="1" dirty="0" smtClean="0">
                  <a:solidFill>
                    <a:srgbClr val="000000"/>
                  </a:solidFill>
                  <a:latin typeface="+mn-lt"/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2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Stav a transport </a:t>
                </a:r>
                <a:r>
                  <a:rPr lang="cs-CZ" altLang="ko-KR" sz="1800" b="0" i="1" dirty="0" smtClean="0">
                    <a:solidFill>
                      <a:srgbClr val="000000"/>
                    </a:solidFill>
                  </a:rPr>
                  <a:t>k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-té složky kontaminace v 3D systému neustáleného proudění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800" b="0" dirty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ko-KR" altLang="el-G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cs-CZ" altLang="ko-KR" sz="1600" b="0" i="1" dirty="0" smtClean="0">
                    <a:solidFill>
                      <a:srgbClr val="000000"/>
                    </a:solidFill>
                  </a:rPr>
                  <a:t>		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Porosita horniny</a:t>
                </a:r>
                <a:endParaRPr lang="en-US" altLang="ko-KR" sz="16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ko-KR" sz="1600" b="0" dirty="0">
                    <a:solidFill>
                      <a:srgbClr val="000000"/>
                    </a:solidFill>
                  </a:rPr>
                  <a:t>	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</a:t>
                </a:r>
                <a:r>
                  <a:rPr lang="en-US" altLang="ko-KR" sz="1600" b="0" dirty="0" err="1" smtClean="0">
                    <a:solidFill>
                      <a:srgbClr val="000000"/>
                    </a:solidFill>
                  </a:rPr>
                  <a:t>Koncentrace</a:t>
                </a:r>
                <a:r>
                  <a:rPr lang="en-US" altLang="ko-KR" sz="1600" b="0" dirty="0" smtClean="0">
                    <a:solidFill>
                      <a:srgbClr val="000000"/>
                    </a:solidFill>
                  </a:rPr>
                  <a:t> k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-té složky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Čas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Vzdálenost od odpovídajících </a:t>
                </a:r>
                <a:r>
                  <a:rPr lang="cs-CZ" altLang="ko-KR" sz="1600" b="0" dirty="0" err="1" smtClean="0">
                    <a:solidFill>
                      <a:srgbClr val="000000"/>
                    </a:solidFill>
                  </a:rPr>
                  <a:t>kart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. souřadnic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𝑖𝑗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Tensor koeficientu hydrodynamické disperze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Rychlost prosakování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ko-KR" altLang="cs-CZ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cs-CZ" altLang="ko-KR" sz="16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Objemový tok (přítok +, odtok -)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Koncentrace přitékající/odtékající složky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cs-CZ" altLang="ko-KR" sz="1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ko-KR" sz="1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cs-CZ" altLang="ko-KR" sz="1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Zahrnuje chemické reakce</a:t>
                </a: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000" y="1124744"/>
                <a:ext cx="8196263" cy="4763355"/>
              </a:xfrm>
              <a:prstGeom prst="rect">
                <a:avLst/>
              </a:prstGeom>
              <a:blipFill>
                <a:blip r:embed="rId2"/>
                <a:stretch>
                  <a:fillRect l="-670" t="-768" b="-104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42973E"/>
                </a:solidFill>
              </a:rPr>
              <a:t>Visual</a:t>
            </a:r>
            <a:r>
              <a:rPr lang="cs-CZ" altLang="cs-CZ" sz="2800" dirty="0">
                <a:solidFill>
                  <a:srgbClr val="42973E"/>
                </a:solidFill>
              </a:rPr>
              <a:t> MODFLOW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7848600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800" b="0" dirty="0" err="1">
                <a:solidFill>
                  <a:srgbClr val="000000"/>
                </a:solidFill>
              </a:rPr>
              <a:t>Visual</a:t>
            </a:r>
            <a:r>
              <a:rPr lang="cs-CZ" sz="1800" b="0" dirty="0">
                <a:solidFill>
                  <a:srgbClr val="000000"/>
                </a:solidFill>
              </a:rPr>
              <a:t> </a:t>
            </a:r>
            <a:r>
              <a:rPr lang="cs-CZ" sz="1800" b="0" dirty="0" err="1">
                <a:solidFill>
                  <a:srgbClr val="000000"/>
                </a:solidFill>
              </a:rPr>
              <a:t>Modflow</a:t>
            </a:r>
            <a:r>
              <a:rPr lang="cs-CZ" sz="1800" b="0" dirty="0">
                <a:solidFill>
                  <a:srgbClr val="000000"/>
                </a:solidFill>
              </a:rPr>
              <a:t> představuje ověřený standart pro profesionální 3D modelování proudění podzemní vody a transportu kontaminantů</a:t>
            </a:r>
            <a:endParaRPr lang="cs-CZ" altLang="ko-KR" sz="1800" b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cs-CZ" altLang="ko-KR" sz="900" b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Moduly: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ko-KR" sz="800" b="0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MODFLOW	Model proudění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MT3D		Transport rozpuštěných látek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SEAWAT	Transport v podzemní vodě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RT3D		Reaktivní transport, biodegradace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PHT3D		Reaktivní transport + PHREEQ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MODPATH	Trajektorie částic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PEST		Inverzní kalibrace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3D-Explorer	3D vizualizace</a:t>
            </a:r>
          </a:p>
          <a:p>
            <a:pPr eaLnBrk="1" hangingPunct="1">
              <a:defRPr/>
            </a:pPr>
            <a:r>
              <a:rPr lang="cs-CZ" altLang="ko-KR" sz="1800" b="0" dirty="0">
                <a:solidFill>
                  <a:srgbClr val="000000"/>
                </a:solidFill>
              </a:rPr>
              <a:t>	Možnost napojení specializovaných externích modulů (vyvíjených 	pro potřeby DIAMO)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>
                <a:solidFill>
                  <a:srgbClr val="42973E"/>
                </a:solidFill>
              </a:rPr>
              <a:t>Visual</a:t>
            </a:r>
            <a:r>
              <a:rPr lang="cs-CZ" altLang="cs-CZ" sz="2800" dirty="0">
                <a:solidFill>
                  <a:srgbClr val="42973E"/>
                </a:solidFill>
              </a:rPr>
              <a:t> MODFLOW v DIAMO s. p.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784860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ko-KR" sz="1800" b="0" dirty="0"/>
              <a:t>Počátky  zavádění VM do systému ověřovacích prací v roce 2006</a:t>
            </a:r>
          </a:p>
          <a:p>
            <a:pPr eaLnBrk="1" hangingPunct="1">
              <a:defRPr/>
            </a:pPr>
            <a:endParaRPr lang="cs-CZ" altLang="ko-KR" sz="1800" b="0" dirty="0"/>
          </a:p>
          <a:p>
            <a:pPr eaLnBrk="1" hangingPunct="1">
              <a:defRPr/>
            </a:pPr>
            <a:r>
              <a:rPr lang="cs-CZ" altLang="ko-KR" sz="1800" b="0" dirty="0"/>
              <a:t>Produkt je všeobecně celosvětově akceptovaný odbornou veřejností </a:t>
            </a:r>
            <a:r>
              <a:rPr lang="cs-CZ" altLang="ko-KR" sz="1800" b="0" dirty="0" smtClean="0"/>
              <a:t>a rovněž </a:t>
            </a:r>
            <a:r>
              <a:rPr lang="cs-CZ" altLang="ko-KR" sz="1800" b="0" dirty="0"/>
              <a:t>ve veřejné správě.</a:t>
            </a:r>
          </a:p>
          <a:p>
            <a:pPr eaLnBrk="1" hangingPunct="1">
              <a:defRPr/>
            </a:pPr>
            <a:endParaRPr lang="cs-CZ" altLang="ko-KR" sz="1800" b="0" dirty="0"/>
          </a:p>
          <a:p>
            <a:pPr eaLnBrk="1" hangingPunct="1">
              <a:defRPr/>
            </a:pPr>
            <a:r>
              <a:rPr lang="cs-CZ" altLang="ko-KR" sz="1800" b="0" dirty="0"/>
              <a:t>Snazší zajištění zastupitelnosti i proškolení zaměstnanců.</a:t>
            </a:r>
          </a:p>
          <a:p>
            <a:pPr eaLnBrk="1" hangingPunct="1">
              <a:defRPr/>
            </a:pPr>
            <a:endParaRPr lang="cs-CZ" altLang="ko-KR" sz="1800" b="0" dirty="0"/>
          </a:p>
          <a:p>
            <a:pPr eaLnBrk="1" hangingPunct="1">
              <a:defRPr/>
            </a:pPr>
            <a:r>
              <a:rPr lang="cs-CZ" altLang="ko-KR" sz="1800" b="0" dirty="0"/>
              <a:t>Součástí dodávky je tzv. </a:t>
            </a:r>
            <a:r>
              <a:rPr lang="cs-CZ" altLang="ko-KR" sz="1800" b="0" dirty="0" err="1"/>
              <a:t>Maintenance</a:t>
            </a:r>
            <a:r>
              <a:rPr lang="cs-CZ" altLang="ko-KR" sz="1800" b="0" dirty="0"/>
              <a:t>, tzn. konzultace s tvůrci programu, zajištění úprav v programu, upgrade.</a:t>
            </a:r>
          </a:p>
          <a:p>
            <a:pPr eaLnBrk="1" hangingPunct="1">
              <a:defRPr/>
            </a:pPr>
            <a:endParaRPr lang="cs-CZ" altLang="ko-KR" sz="1800" b="0" dirty="0"/>
          </a:p>
          <a:p>
            <a:pPr eaLnBrk="1" hangingPunct="1">
              <a:defRPr/>
            </a:pPr>
            <a:r>
              <a:rPr lang="cs-CZ" altLang="ko-KR" sz="1800" b="0" dirty="0"/>
              <a:t>Není nutný vlastní vývoj základních komponent </a:t>
            </a:r>
            <a:r>
              <a:rPr lang="cs-CZ" altLang="ko-KR" sz="1800" b="0" dirty="0" smtClean="0"/>
              <a:t>programu</a:t>
            </a:r>
            <a:endParaRPr lang="cs-CZ" altLang="cs-CZ" sz="1800" dirty="0"/>
          </a:p>
        </p:txBody>
      </p:sp>
      <p:sp>
        <p:nvSpPr>
          <p:cNvPr id="2150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Současné využití VM</a:t>
            </a:r>
          </a:p>
        </p:txBody>
      </p:sp>
      <p:sp>
        <p:nvSpPr>
          <p:cNvPr id="22532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4176713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Regionální model proudění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Sanační model </a:t>
            </a:r>
            <a:r>
              <a:rPr lang="cs-CZ" altLang="ko-KR" sz="1800" b="0" dirty="0" err="1">
                <a:solidFill>
                  <a:schemeClr val="tx2"/>
                </a:solidFill>
              </a:rPr>
              <a:t>cenomanu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 err="1">
                <a:solidFill>
                  <a:schemeClr val="tx2"/>
                </a:solidFill>
              </a:rPr>
              <a:t>Vtláčecí</a:t>
            </a:r>
            <a:r>
              <a:rPr lang="cs-CZ" altLang="ko-KR" sz="1800" b="0" dirty="0">
                <a:solidFill>
                  <a:schemeClr val="tx2"/>
                </a:solidFill>
              </a:rPr>
              <a:t> zkouška VP12B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Imobilizační pokus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Model přetoku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Cenoman-Turon</a:t>
            </a:r>
            <a:endParaRPr lang="cs-CZ" altLang="cs-CZ" sz="18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Regionální model proudění</a:t>
            </a: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539750" y="1628800"/>
            <a:ext cx="3888234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Sledování vývoje proudění a změn úrovně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turonské hladiny a piezometrické úrovně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cenomanu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Modelová </a:t>
            </a:r>
            <a:r>
              <a:rPr lang="cs-CZ" altLang="ko-KR" sz="1800" b="0" dirty="0">
                <a:solidFill>
                  <a:schemeClr val="tx2"/>
                </a:solidFill>
              </a:rPr>
              <a:t>oblast pokrývá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celé </a:t>
            </a:r>
            <a:r>
              <a:rPr lang="cs-CZ" altLang="ko-KR" sz="1800" b="0" dirty="0">
                <a:solidFill>
                  <a:schemeClr val="tx2"/>
                </a:solidFill>
              </a:rPr>
              <a:t>zájmové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území – od úbočí Ještědského hřebene na SV až po obce Dubá na JZ a Bělá pod Bezdězem na J.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Koncepce </a:t>
            </a:r>
            <a:r>
              <a:rPr lang="cs-CZ" altLang="ko-KR" sz="1800" b="0" dirty="0">
                <a:solidFill>
                  <a:schemeClr val="tx2"/>
                </a:solidFill>
              </a:rPr>
              <a:t>modelu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vychází </a:t>
            </a:r>
            <a:r>
              <a:rPr lang="cs-CZ" altLang="ko-KR" sz="1800" b="0" dirty="0">
                <a:solidFill>
                  <a:schemeClr val="tx2"/>
                </a:solidFill>
              </a:rPr>
              <a:t>z HG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modelu DIAMO – celkem 18 vrstev (13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cenoman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3 izolátor a 2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turon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).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Cca 500 000 elementů.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 a 3D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explorer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.</a:t>
            </a:r>
            <a:endParaRPr lang="cs-CZ" altLang="cs-CZ" sz="1800" b="0" dirty="0">
              <a:solidFill>
                <a:schemeClr val="tx2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9" name="Obrázek 8" descr="C:\Modely_VMOD\Data\Mapy\Rozsah_provozniho_modelu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945316"/>
            <a:ext cx="4380038" cy="3385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C:\Modely_VMOD\Moje_Modely\Provozni03f_Row_anotac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89" y="3494248"/>
            <a:ext cx="5616624" cy="238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Regionální model </a:t>
            </a:r>
            <a:r>
              <a:rPr lang="cs-CZ" altLang="cs-CZ" sz="2800" dirty="0" smtClean="0">
                <a:solidFill>
                  <a:srgbClr val="42973E"/>
                </a:solidFill>
              </a:rPr>
              <a:t>proudění - nový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539750" y="1334480"/>
            <a:ext cx="7200602" cy="281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Stejný rozsah jako původní model.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3 vrstvy - pouze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cenomanská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zvodeň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cca 200 000 elementů, postupné zahuštění v zájmových oblastech až na 25 x 25 m.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Využití </a:t>
            </a:r>
            <a:r>
              <a:rPr lang="cs-CZ" altLang="cs-CZ" sz="1800" b="0" dirty="0">
                <a:solidFill>
                  <a:schemeClr val="tx2"/>
                </a:solidFill>
              </a:rPr>
              <a:t>řešiče </a:t>
            </a:r>
            <a:r>
              <a:rPr lang="cs-CZ" altLang="cs-CZ" sz="1800" b="0" dirty="0" err="1">
                <a:solidFill>
                  <a:schemeClr val="tx2"/>
                </a:solidFill>
              </a:rPr>
              <a:t>Modflow</a:t>
            </a:r>
            <a:r>
              <a:rPr lang="cs-CZ" altLang="cs-CZ" sz="1800" b="0" dirty="0">
                <a:solidFill>
                  <a:schemeClr val="tx2"/>
                </a:solidFill>
              </a:rPr>
              <a:t> NWT – osušené buňky při zatápění 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dolu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Výhody – menší výpočetní náročnost.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Nevýhody – obtížnější tvorba OKP (vliv turonské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zvodně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 nahrazen podmínkou typu GHB).</a:t>
            </a: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 </a:t>
            </a:r>
          </a:p>
          <a:p>
            <a:pPr marL="266700" indent="0" eaLnBrk="1" hangingPunct="1">
              <a:spcBef>
                <a:spcPts val="0"/>
              </a:spcBef>
              <a:buNone/>
            </a:pPr>
            <a:r>
              <a:rPr lang="cs-CZ" altLang="cs-CZ" sz="1800" b="0" dirty="0" smtClean="0">
                <a:solidFill>
                  <a:schemeClr val="tx2"/>
                </a:solidFill>
              </a:rPr>
              <a:t>a 3D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explorer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.</a:t>
            </a:r>
            <a:endParaRPr lang="cs-CZ" altLang="cs-CZ" sz="1800" b="0" dirty="0">
              <a:solidFill>
                <a:schemeClr val="tx2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102625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Model proudění – příklad výstupu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24582" name="Text Box 5"/>
          <p:cNvSpPr txBox="1">
            <a:spLocks noChangeArrowheads="1"/>
          </p:cNvSpPr>
          <p:nvPr/>
        </p:nvSpPr>
        <p:spPr bwMode="auto">
          <a:xfrm>
            <a:off x="539750" y="1334480"/>
            <a:ext cx="74886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300"/>
              </a:spcBef>
              <a:buNone/>
            </a:pPr>
            <a:r>
              <a:rPr lang="cs-CZ" altLang="ko-KR" sz="1800" b="0" dirty="0" err="1" smtClean="0">
                <a:solidFill>
                  <a:schemeClr val="tx2"/>
                </a:solidFill>
              </a:rPr>
              <a:t>Hydroizopiezy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v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cenomanské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zvodni – stav 31. 12. 2020.</a:t>
            </a:r>
            <a:endParaRPr lang="cs-CZ" altLang="ko-KR" sz="1800" b="0" dirty="0">
              <a:solidFill>
                <a:schemeClr val="tx2"/>
              </a:solidFill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68" y="1772816"/>
            <a:ext cx="5327997" cy="401749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550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10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Inverzní kalibrace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3960242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Rozsah modelu = model proudění.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Odhad </a:t>
            </a:r>
            <a:r>
              <a:rPr lang="cs-CZ" altLang="ko-KR" sz="1800" b="0" dirty="0">
                <a:solidFill>
                  <a:schemeClr val="tx2"/>
                </a:solidFill>
              </a:rPr>
              <a:t>geofyzikálních vlastností horninového prostředí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modelu.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Možnost zpřesnění parametrů modelu (regionální </a:t>
            </a:r>
            <a:r>
              <a:rPr lang="cs-CZ" altLang="ko-KR" sz="1800" b="0" dirty="0">
                <a:solidFill>
                  <a:schemeClr val="tx2"/>
                </a:solidFill>
              </a:rPr>
              <a:t>model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-  </a:t>
            </a:r>
            <a:r>
              <a:rPr lang="cs-CZ" altLang="ko-KR" sz="1800" b="0" dirty="0">
                <a:solidFill>
                  <a:schemeClr val="tx2"/>
                </a:solidFill>
              </a:rPr>
              <a:t>koeficient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hydraulické vodivosti,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storativita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porozita…).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Vstupem </a:t>
            </a:r>
            <a:r>
              <a:rPr lang="cs-CZ" altLang="ko-KR" sz="1800" b="0" dirty="0">
                <a:solidFill>
                  <a:schemeClr val="tx2"/>
                </a:solidFill>
              </a:rPr>
              <a:t>jsou měřené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hladiny, skutečné čerpané a </a:t>
            </a:r>
            <a:r>
              <a:rPr lang="cs-CZ" altLang="ko-KR" sz="1800" b="0" dirty="0">
                <a:solidFill>
                  <a:schemeClr val="tx2"/>
                </a:solidFill>
              </a:rPr>
              <a:t>vtláčené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objemy.</a:t>
            </a: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PEST</a:t>
            </a:r>
            <a:r>
              <a:rPr lang="cs-CZ" altLang="ko-KR" sz="1800" b="0" dirty="0">
                <a:solidFill>
                  <a:schemeClr val="tx2"/>
                </a:solidFill>
              </a:rPr>
              <a:t>,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Modpath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.</a:t>
            </a:r>
            <a:r>
              <a:rPr lang="cs-CZ" altLang="ko-KR" sz="1800" b="0" dirty="0">
                <a:solidFill>
                  <a:schemeClr val="tx2"/>
                </a:solidFill>
              </a:rPr>
              <a:t/>
            </a:r>
            <a:br>
              <a:rPr lang="cs-CZ" altLang="ko-KR" sz="1800" b="0" dirty="0">
                <a:solidFill>
                  <a:schemeClr val="tx2"/>
                </a:solidFill>
              </a:rPr>
            </a:br>
            <a:endParaRPr lang="cs-CZ" altLang="cs-CZ" sz="1800" b="0" dirty="0">
              <a:solidFill>
                <a:schemeClr val="tx2"/>
              </a:solidFill>
            </a:endParaRPr>
          </a:p>
        </p:txBody>
      </p: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8101" y="1888347"/>
            <a:ext cx="4203421" cy="320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Sanační model </a:t>
            </a:r>
            <a:r>
              <a:rPr lang="cs-CZ" altLang="cs-CZ" sz="2800" dirty="0" err="1">
                <a:solidFill>
                  <a:srgbClr val="42973E"/>
                </a:solidFill>
              </a:rPr>
              <a:t>cenomanu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3725647" cy="325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Optimalizace procesu sanace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cenomanu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(</a:t>
            </a:r>
            <a:r>
              <a:rPr lang="cs-CZ" altLang="ko-KR" sz="1800" b="0" dirty="0">
                <a:solidFill>
                  <a:schemeClr val="tx2"/>
                </a:solidFill>
              </a:rPr>
              <a:t>výběr čerpacích míst, vhodné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technologie).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Je </a:t>
            </a:r>
            <a:r>
              <a:rPr lang="cs-CZ" altLang="ko-KR" sz="1800" b="0" dirty="0">
                <a:solidFill>
                  <a:schemeClr val="tx2"/>
                </a:solidFill>
              </a:rPr>
              <a:t>postaven na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regionálním </a:t>
            </a:r>
            <a:r>
              <a:rPr lang="cs-CZ" altLang="ko-KR" sz="1800" b="0" dirty="0">
                <a:solidFill>
                  <a:schemeClr val="tx2"/>
                </a:solidFill>
              </a:rPr>
              <a:t>modelu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proudění (stejný rozsah).</a:t>
            </a:r>
          </a:p>
          <a:p>
            <a:pPr eaLnBrk="1" hangingPunct="1">
              <a:spcBef>
                <a:spcPts val="3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Pro kalibraci využíváme cca 300 pozorovacích vrtů se známým složením roztoků.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3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, MT3D (PHT3D), 3D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explorer</a:t>
            </a:r>
            <a:r>
              <a:rPr lang="cs-CZ" altLang="cs-CZ" sz="1800" b="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7" name="Obrázek 6" descr="C:\GIS_projekty\Provozni_model\Pocatecni_koncentrace\pocKonc2004+korekce+diry+clip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16832"/>
            <a:ext cx="4668069" cy="322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Transport kontaminantů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40000" y="1196752"/>
                <a:ext cx="8196263" cy="44248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>
                    <a:solidFill>
                      <a:srgbClr val="000000"/>
                    </a:solidFill>
                  </a:rPr>
                  <a:t>T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ransportní </a:t>
                </a:r>
                <a:r>
                  <a:rPr lang="cs-CZ" altLang="ko-KR" sz="1800" b="0" dirty="0">
                    <a:solidFill>
                      <a:srgbClr val="000000"/>
                    </a:solidFill>
                  </a:rPr>
                  <a:t>rovnice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200" b="0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457200" lvl="1" indent="0" defTabSz="1344613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2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Stav a transport </a:t>
                </a:r>
                <a:r>
                  <a:rPr lang="cs-CZ" altLang="ko-KR" sz="1800" b="0" i="1" dirty="0" smtClean="0">
                    <a:solidFill>
                      <a:srgbClr val="000000"/>
                    </a:solidFill>
                  </a:rPr>
                  <a:t>k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-té složky kontaminace v 3D systému neustáleného proudění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200" b="0" dirty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ko-KR" altLang="el-G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cs-CZ" altLang="ko-KR" sz="1600" b="0" i="1" dirty="0" smtClean="0">
                    <a:solidFill>
                      <a:srgbClr val="000000"/>
                    </a:solidFill>
                  </a:rPr>
                  <a:t>		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Porosita horniny</a:t>
                </a:r>
                <a:endParaRPr lang="en-US" altLang="ko-KR" sz="16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ko-KR" sz="1600" b="0" dirty="0">
                    <a:solidFill>
                      <a:srgbClr val="000000"/>
                    </a:solidFill>
                  </a:rPr>
                  <a:t>	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</a:t>
                </a:r>
                <a:r>
                  <a:rPr lang="en-US" altLang="ko-KR" sz="1600" b="0" dirty="0" err="1" smtClean="0">
                    <a:solidFill>
                      <a:srgbClr val="000000"/>
                    </a:solidFill>
                  </a:rPr>
                  <a:t>Koncentrace</a:t>
                </a:r>
                <a:r>
                  <a:rPr lang="en-US" altLang="ko-KR" sz="1600" b="0" dirty="0" smtClean="0">
                    <a:solidFill>
                      <a:srgbClr val="000000"/>
                    </a:solidFill>
                  </a:rPr>
                  <a:t> k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-té složky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Čas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Vzdálenost od odpovídajících </a:t>
                </a:r>
                <a:r>
                  <a:rPr lang="cs-CZ" altLang="ko-KR" sz="1600" b="0" dirty="0" err="1" smtClean="0">
                    <a:solidFill>
                      <a:srgbClr val="000000"/>
                    </a:solidFill>
                  </a:rPr>
                  <a:t>kart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. souřadnic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𝑖𝑗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Tensor koeficientu hydrodynamické disperze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Rychlost prosakování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cs-CZ" altLang="ko-K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cs-CZ" altLang="ko-K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cs-CZ" altLang="ko-K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ko-KR" altLang="cs-CZ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cs-CZ" altLang="ko-KR" sz="16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cs-CZ" altLang="ko-KR" sz="1600" b="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Objemový tok (přítok +, odtok -)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Koncentrace přitékající/odtékající složky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cs-CZ" altLang="ko-KR" sz="1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cs-CZ" altLang="ko-KR" sz="1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altLang="ko-KR" sz="1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cs-CZ" altLang="ko-KR" sz="1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nary>
                  </m:oMath>
                </a14:m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		Zahrnuje chemické reakce</a:t>
                </a: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000" y="1196752"/>
                <a:ext cx="8196263" cy="4424801"/>
              </a:xfrm>
              <a:prstGeom prst="rect">
                <a:avLst/>
              </a:prstGeom>
              <a:blipFill>
                <a:blip r:embed="rId2"/>
                <a:stretch>
                  <a:fillRect l="-670" t="-689" b="-122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253400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Sanační model </a:t>
            </a:r>
            <a:r>
              <a:rPr lang="cs-CZ" altLang="cs-CZ" sz="2800" dirty="0" smtClean="0">
                <a:solidFill>
                  <a:srgbClr val="42973E"/>
                </a:solidFill>
              </a:rPr>
              <a:t>– příklad výstupu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28679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750" y="1334480"/>
            <a:ext cx="74886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3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Modelové rozložení SO</a:t>
            </a:r>
            <a:r>
              <a:rPr lang="cs-CZ" altLang="ko-KR" sz="1800" b="0" baseline="-25000" dirty="0" smtClean="0">
                <a:solidFill>
                  <a:schemeClr val="tx2"/>
                </a:solidFill>
              </a:rPr>
              <a:t>4</a:t>
            </a:r>
            <a:r>
              <a:rPr lang="cs-CZ" altLang="ko-KR" sz="1800" b="0" baseline="30000" dirty="0" smtClean="0">
                <a:solidFill>
                  <a:schemeClr val="tx2"/>
                </a:solidFill>
              </a:rPr>
              <a:t>2-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– stav 31. 12. 2020.</a:t>
            </a:r>
            <a:endParaRPr lang="cs-CZ" altLang="ko-KR" sz="1800" b="0" dirty="0">
              <a:solidFill>
                <a:schemeClr val="tx2"/>
              </a:solidFill>
            </a:endParaRPr>
          </a:p>
        </p:txBody>
      </p:sp>
      <p:pic>
        <p:nvPicPr>
          <p:cNvPr id="8" name="Obrázek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092" r="1767" b="3706"/>
          <a:stretch/>
        </p:blipFill>
        <p:spPr bwMode="auto">
          <a:xfrm>
            <a:off x="1404342" y="1844824"/>
            <a:ext cx="5759450" cy="4011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4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err="1" smtClean="0">
                <a:solidFill>
                  <a:srgbClr val="42973E"/>
                </a:solidFill>
              </a:rPr>
              <a:t>Vtláčecí</a:t>
            </a:r>
            <a:r>
              <a:rPr lang="cs-CZ" altLang="cs-CZ" sz="2800" dirty="0" smtClean="0">
                <a:solidFill>
                  <a:srgbClr val="42973E"/>
                </a:solidFill>
              </a:rPr>
              <a:t> </a:t>
            </a:r>
            <a:r>
              <a:rPr lang="cs-CZ" altLang="cs-CZ" sz="2800" dirty="0">
                <a:solidFill>
                  <a:srgbClr val="42973E"/>
                </a:solidFill>
              </a:rPr>
              <a:t>zkouška VP12B</a:t>
            </a:r>
          </a:p>
        </p:txBody>
      </p:sp>
      <p:pic>
        <p:nvPicPr>
          <p:cNvPr id="3072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261" y="2861407"/>
            <a:ext cx="3363912" cy="279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798" y="4202459"/>
            <a:ext cx="278765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806469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Vyhodnocení </a:t>
            </a:r>
            <a:r>
              <a:rPr lang="cs-CZ" altLang="ko-KR" sz="1800" b="0" dirty="0" err="1">
                <a:solidFill>
                  <a:schemeClr val="tx2"/>
                </a:solidFill>
              </a:rPr>
              <a:t>vtláčecí</a:t>
            </a:r>
            <a:r>
              <a:rPr lang="cs-CZ" altLang="ko-KR" sz="1800" b="0" dirty="0">
                <a:solidFill>
                  <a:schemeClr val="tx2"/>
                </a:solidFill>
              </a:rPr>
              <a:t> zkoušky pro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ověření </a:t>
            </a:r>
            <a:r>
              <a:rPr lang="cs-CZ" altLang="ko-KR" sz="1800" b="0" dirty="0">
                <a:solidFill>
                  <a:schemeClr val="tx2"/>
                </a:solidFill>
              </a:rPr>
              <a:t>vlastností </a:t>
            </a:r>
            <a:r>
              <a:rPr lang="cs-CZ" altLang="ko-KR" sz="1800" b="0" dirty="0" err="1">
                <a:solidFill>
                  <a:schemeClr val="tx2"/>
                </a:solidFill>
              </a:rPr>
              <a:t>fukoidových</a:t>
            </a:r>
            <a:r>
              <a:rPr lang="cs-CZ" altLang="ko-KR" sz="1800" b="0" dirty="0">
                <a:solidFill>
                  <a:schemeClr val="tx2"/>
                </a:solidFill>
              </a:rPr>
              <a:t>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pískovců, především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transmisivitu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storativitu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a hydraulickou vodivost.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Detailní výřez regionálního </a:t>
            </a:r>
            <a:r>
              <a:rPr lang="cs-CZ" altLang="ko-KR" sz="1800" b="0" dirty="0">
                <a:solidFill>
                  <a:schemeClr val="tx2"/>
                </a:solidFill>
              </a:rPr>
              <a:t>modelu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proudění, pokrývá vyluhovací pole VP12B a jeho blízké okolí.</a:t>
            </a: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1 vrt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vtláčecí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a 3 pozorovací.</a:t>
            </a: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Modelování v saturované zóně.</a:t>
            </a: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Modpath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</a:t>
            </a:r>
          </a:p>
          <a:p>
            <a:pPr marL="0" indent="266700" eaLnBrk="1" hangingPunct="1">
              <a:spcBef>
                <a:spcPct val="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3D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explorer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cs-CZ" altLang="ko-KR" sz="1800" dirty="0">
              <a:solidFill>
                <a:schemeClr val="tx2"/>
              </a:solidFill>
            </a:endParaRPr>
          </a:p>
        </p:txBody>
      </p:sp>
      <p:sp>
        <p:nvSpPr>
          <p:cNvPr id="3072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13" descr="gypsum360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3574887"/>
            <a:ext cx="2880000" cy="206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Imobilizační pokus</a:t>
            </a:r>
          </a:p>
        </p:txBody>
      </p:sp>
      <p:pic>
        <p:nvPicPr>
          <p:cNvPr id="32772" name="Picture 12" descr="gypsum3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71328"/>
            <a:ext cx="2880000" cy="206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32776" name="Text Box 5"/>
          <p:cNvSpPr txBox="1">
            <a:spLocks noChangeArrowheads="1"/>
          </p:cNvSpPr>
          <p:nvPr/>
        </p:nvSpPr>
        <p:spPr bwMode="auto">
          <a:xfrm>
            <a:off x="540000" y="1628800"/>
            <a:ext cx="820859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Simulace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experimentu imobilizace kontaminantů in-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situ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.</a:t>
            </a:r>
            <a:endParaRPr lang="cs-CZ" altLang="ko-KR" sz="10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Zahuštění sítě v oblasti experimentu (VP 8C) na 20 x 20 m.</a:t>
            </a: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1 vrt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vtláčecí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(stopovací médium) a</a:t>
            </a:r>
            <a:br>
              <a:rPr lang="cs-CZ" altLang="ko-KR" sz="1800" b="0" dirty="0" smtClean="0">
                <a:solidFill>
                  <a:schemeClr val="tx2"/>
                </a:solidFill>
              </a:rPr>
            </a:br>
            <a:r>
              <a:rPr lang="cs-CZ" altLang="ko-KR" sz="1800" b="0" dirty="0" smtClean="0">
                <a:solidFill>
                  <a:schemeClr val="tx2"/>
                </a:solidFill>
              </a:rPr>
              <a:t>6 vrtů monitorovacích.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Vyhodnocení </a:t>
            </a:r>
            <a:r>
              <a:rPr lang="cs-CZ" altLang="ko-KR" sz="1800" b="0" dirty="0">
                <a:solidFill>
                  <a:schemeClr val="tx2"/>
                </a:solidFill>
              </a:rPr>
              <a:t>geochemických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		</a:t>
            </a:r>
            <a:br>
              <a:rPr lang="cs-CZ" altLang="ko-KR" sz="1800" b="0" dirty="0" smtClean="0">
                <a:solidFill>
                  <a:schemeClr val="tx2"/>
                </a:solidFill>
              </a:rPr>
            </a:br>
            <a:r>
              <a:rPr lang="cs-CZ" altLang="ko-KR" sz="1800" b="0" dirty="0" smtClean="0">
                <a:solidFill>
                  <a:schemeClr val="tx2"/>
                </a:solidFill>
              </a:rPr>
              <a:t>reakcí </a:t>
            </a:r>
            <a:r>
              <a:rPr lang="cs-CZ" altLang="ko-KR" sz="1800" b="0" dirty="0">
                <a:solidFill>
                  <a:schemeClr val="tx2"/>
                </a:solidFill>
              </a:rPr>
              <a:t>s využitím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PHREEQ.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Možnost </a:t>
            </a:r>
            <a:r>
              <a:rPr lang="cs-CZ" altLang="ko-KR" sz="1800" b="0" dirty="0">
                <a:solidFill>
                  <a:schemeClr val="tx2"/>
                </a:solidFill>
              </a:rPr>
              <a:t>rozšíření definovaných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/>
            </a:r>
            <a:br>
              <a:rPr lang="cs-CZ" altLang="ko-KR" sz="1800" b="0" dirty="0" smtClean="0">
                <a:solidFill>
                  <a:schemeClr val="tx2"/>
                </a:solidFill>
              </a:rPr>
            </a:br>
            <a:r>
              <a:rPr lang="cs-CZ" altLang="ko-KR" sz="1800" b="0" dirty="0" smtClean="0">
                <a:solidFill>
                  <a:schemeClr val="tx2"/>
                </a:solidFill>
              </a:rPr>
              <a:t>chemických </a:t>
            </a:r>
            <a:r>
              <a:rPr lang="cs-CZ" altLang="ko-KR" sz="1800" b="0" dirty="0">
                <a:solidFill>
                  <a:schemeClr val="tx2"/>
                </a:solidFill>
              </a:rPr>
              <a:t>databází (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ettringit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).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Kalibrace </a:t>
            </a:r>
            <a:r>
              <a:rPr lang="cs-CZ" altLang="ko-KR" sz="1800" b="0" dirty="0">
                <a:solidFill>
                  <a:schemeClr val="tx2"/>
                </a:solidFill>
              </a:rPr>
              <a:t>parametrů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transportně</a:t>
            </a:r>
            <a:br>
              <a:rPr lang="cs-CZ" altLang="ko-KR" sz="1800" b="0" dirty="0" smtClean="0">
                <a:solidFill>
                  <a:schemeClr val="tx2"/>
                </a:solidFill>
              </a:rPr>
            </a:br>
            <a:r>
              <a:rPr lang="cs-CZ" altLang="ko-KR" sz="1800" b="0" dirty="0" smtClean="0">
                <a:solidFill>
                  <a:schemeClr val="tx2"/>
                </a:solidFill>
              </a:rPr>
              <a:t>-</a:t>
            </a:r>
            <a:r>
              <a:rPr lang="cs-CZ" altLang="ko-KR" sz="1800" b="0" dirty="0">
                <a:solidFill>
                  <a:schemeClr val="tx2"/>
                </a:solidFill>
              </a:rPr>
              <a:t>reakčního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modelu podle výsledků</a:t>
            </a:r>
            <a:br>
              <a:rPr lang="cs-CZ" altLang="ko-KR" sz="1800" b="0" dirty="0" smtClean="0">
                <a:solidFill>
                  <a:schemeClr val="tx2"/>
                </a:solidFill>
              </a:rPr>
            </a:br>
            <a:r>
              <a:rPr lang="cs-CZ" altLang="ko-KR" sz="1800" b="0" dirty="0" smtClean="0">
                <a:solidFill>
                  <a:schemeClr val="tx2"/>
                </a:solidFill>
              </a:rPr>
              <a:t>pokusu (</a:t>
            </a:r>
            <a:r>
              <a:rPr lang="cs-CZ" altLang="ko-KR" sz="1800" b="0" dirty="0">
                <a:solidFill>
                  <a:schemeClr val="tx2"/>
                </a:solidFill>
              </a:rPr>
              <a:t>difúze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</a:t>
            </a:r>
            <a:r>
              <a:rPr lang="cs-CZ" altLang="ko-KR" sz="1800" b="0" dirty="0">
                <a:solidFill>
                  <a:schemeClr val="tx2"/>
                </a:solidFill>
              </a:rPr>
              <a:t>disperze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,…).</a:t>
            </a: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, MT3D, PHT3D,</a:t>
            </a:r>
            <a:r>
              <a:rPr lang="cs-CZ" altLang="ko-KR" sz="1800" b="0" dirty="0">
                <a:solidFill>
                  <a:schemeClr val="tx2"/>
                </a:solidFill>
              </a:rPr>
              <a:t/>
            </a:r>
            <a:br>
              <a:rPr lang="cs-CZ" altLang="ko-KR" sz="1800" b="0" dirty="0">
                <a:solidFill>
                  <a:schemeClr val="tx2"/>
                </a:solidFill>
              </a:rPr>
            </a:br>
            <a:r>
              <a:rPr lang="cs-CZ" altLang="ko-KR" sz="1800" b="0" dirty="0" smtClean="0">
                <a:solidFill>
                  <a:schemeClr val="tx2"/>
                </a:solidFill>
              </a:rPr>
              <a:t>3D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explorer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.</a:t>
            </a:r>
            <a:endParaRPr lang="cs-CZ" altLang="cs-CZ" sz="18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39" b="26039"/>
          <a:stretch>
            <a:fillRect/>
          </a:stretch>
        </p:blipFill>
        <p:spPr bwMode="auto">
          <a:xfrm>
            <a:off x="539750" y="3429000"/>
            <a:ext cx="806508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Model přetoku </a:t>
            </a:r>
            <a:r>
              <a:rPr lang="cs-CZ" altLang="cs-CZ" sz="2800" dirty="0" err="1" smtClean="0">
                <a:solidFill>
                  <a:srgbClr val="42973E"/>
                </a:solidFill>
              </a:rPr>
              <a:t>cenoman</a:t>
            </a:r>
            <a:r>
              <a:rPr lang="cs-CZ" altLang="cs-CZ" sz="2800" dirty="0" smtClean="0">
                <a:solidFill>
                  <a:srgbClr val="42973E"/>
                </a:solidFill>
              </a:rPr>
              <a:t> </a:t>
            </a:r>
            <a:r>
              <a:rPr lang="cs-CZ" altLang="cs-CZ" sz="2800" dirty="0">
                <a:solidFill>
                  <a:srgbClr val="42973E"/>
                </a:solidFill>
              </a:rPr>
              <a:t>- </a:t>
            </a:r>
            <a:r>
              <a:rPr lang="cs-CZ" altLang="cs-CZ" sz="2800" dirty="0" err="1">
                <a:solidFill>
                  <a:srgbClr val="42973E"/>
                </a:solidFill>
              </a:rPr>
              <a:t>turon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4822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34823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7128594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Vyhodnocení rizik </a:t>
            </a:r>
            <a:r>
              <a:rPr lang="cs-CZ" altLang="ko-KR" sz="1800" b="0" dirty="0">
                <a:solidFill>
                  <a:srgbClr val="000000"/>
                </a:solidFill>
              </a:rPr>
              <a:t>přetoku</a:t>
            </a:r>
            <a:r>
              <a:rPr lang="cs-CZ" altLang="ko-KR" sz="1800" b="0" dirty="0">
                <a:solidFill>
                  <a:schemeClr val="tx2"/>
                </a:solidFill>
              </a:rPr>
              <a:t> </a:t>
            </a:r>
            <a:r>
              <a:rPr lang="cs-CZ" altLang="ko-KR" sz="1800" b="0" dirty="0" err="1">
                <a:solidFill>
                  <a:schemeClr val="tx2"/>
                </a:solidFill>
              </a:rPr>
              <a:t>cenoman</a:t>
            </a:r>
            <a:r>
              <a:rPr lang="cs-CZ" altLang="ko-KR" sz="1800" b="0" dirty="0">
                <a:solidFill>
                  <a:schemeClr val="tx2"/>
                </a:solidFill>
              </a:rPr>
              <a:t> –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turon</a:t>
            </a:r>
            <a:endParaRPr lang="cs-CZ" altLang="ko-KR" sz="10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Modelová oblast =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původní regionální </a:t>
            </a:r>
            <a:r>
              <a:rPr lang="cs-CZ" altLang="ko-KR" sz="1800" b="0" dirty="0">
                <a:solidFill>
                  <a:schemeClr val="tx2"/>
                </a:solidFill>
              </a:rPr>
              <a:t>model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proudění (18 vrstev)</a:t>
            </a:r>
            <a:endParaRPr lang="cs-CZ" altLang="ko-KR" sz="1000" b="0" dirty="0">
              <a:solidFill>
                <a:schemeClr val="tx2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ko-KR" sz="1800" b="0" dirty="0">
                <a:solidFill>
                  <a:schemeClr val="tx2"/>
                </a:solidFill>
              </a:rPr>
              <a:t>Model proudění se dvěma oddělenými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kolektory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800" b="0" dirty="0" smtClean="0">
                <a:solidFill>
                  <a:schemeClr val="tx2"/>
                </a:solidFill>
              </a:rPr>
              <a:t>Moduly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Modflow</a:t>
            </a:r>
            <a:r>
              <a:rPr lang="cs-CZ" altLang="cs-CZ" sz="1800" b="0" dirty="0" smtClean="0">
                <a:solidFill>
                  <a:schemeClr val="tx2"/>
                </a:solidFill>
              </a:rPr>
              <a:t> a 3D </a:t>
            </a:r>
            <a:r>
              <a:rPr lang="cs-CZ" altLang="cs-CZ" sz="1800" b="0" dirty="0" err="1" smtClean="0">
                <a:solidFill>
                  <a:schemeClr val="tx2"/>
                </a:solidFill>
              </a:rPr>
              <a:t>explorer</a:t>
            </a:r>
            <a:endParaRPr lang="cs-CZ" altLang="cs-CZ" sz="18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4982E"/>
                </a:solidFill>
              </a:rPr>
              <a:t>GMS </a:t>
            </a: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9750" y="1800000"/>
            <a:ext cx="676751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 err="1">
                <a:solidFill>
                  <a:schemeClr val="tx2"/>
                </a:solidFill>
              </a:rPr>
              <a:t>Groundwater</a:t>
            </a:r>
            <a:r>
              <a:rPr lang="cs-CZ" altLang="ko-KR" sz="1800" b="0" dirty="0">
                <a:solidFill>
                  <a:schemeClr val="tx2"/>
                </a:solidFill>
              </a:rPr>
              <a:t> modelling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system</a:t>
            </a:r>
            <a:r>
              <a:rPr lang="cs-CZ" altLang="ko-KR" sz="1800" b="0" dirty="0">
                <a:solidFill>
                  <a:schemeClr val="tx2"/>
                </a:solidFill>
              </a:rPr>
              <a:t>, vyvíjí firma </a:t>
            </a:r>
            <a:r>
              <a:rPr lang="cs-CZ" altLang="ko-KR" sz="1800" b="0" dirty="0" err="1">
                <a:solidFill>
                  <a:schemeClr val="tx2"/>
                </a:solidFill>
              </a:rPr>
              <a:t>Aquaveo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Podporuje všechny verze MODFLOW, </a:t>
            </a:r>
            <a:r>
              <a:rPr lang="en-US" altLang="cs-CZ" sz="1800" b="0" dirty="0">
                <a:solidFill>
                  <a:schemeClr val="tx2"/>
                </a:solidFill>
              </a:rPr>
              <a:t>MODPATH, MT3DMS, RT3D, PEST, </a:t>
            </a:r>
            <a:r>
              <a:rPr lang="cs-CZ" altLang="cs-CZ" sz="1800" b="0" dirty="0">
                <a:solidFill>
                  <a:schemeClr val="tx2"/>
                </a:solidFill>
              </a:rPr>
              <a:t>a implementované </a:t>
            </a:r>
            <a:r>
              <a:rPr lang="en-US" altLang="cs-CZ" sz="1800" b="0" dirty="0">
                <a:solidFill>
                  <a:schemeClr val="tx2"/>
                </a:solidFill>
              </a:rPr>
              <a:t>ZONEBDGT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Kompatibilita s VM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cs-CZ" altLang="ko-KR" sz="1800" b="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Bilanční model – úvod a koncept 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9750" y="1692000"/>
            <a:ext cx="7848674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>
                <a:solidFill>
                  <a:schemeClr val="tx2"/>
                </a:solidFill>
              </a:rPr>
              <a:t>Nutnost vytvoření regionálního HG modelu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Od roku 2001 zatápění hlubinných dolů strážského bloku.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Nástup hladiny v </a:t>
            </a:r>
            <a:r>
              <a:rPr lang="cs-CZ" altLang="ko-KR" sz="1800" b="0" dirty="0" err="1">
                <a:solidFill>
                  <a:schemeClr val="tx2"/>
                </a:solidFill>
              </a:rPr>
              <a:t>cenomanské</a:t>
            </a:r>
            <a:r>
              <a:rPr lang="cs-CZ" altLang="ko-KR" sz="1800" b="0" dirty="0">
                <a:solidFill>
                  <a:schemeClr val="tx2"/>
                </a:solidFill>
              </a:rPr>
              <a:t> zvodni až o 130 m.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Neustálený stav hladin </a:t>
            </a:r>
            <a:r>
              <a:rPr lang="cs-CZ" altLang="ko-KR" sz="1800" b="0" dirty="0" err="1">
                <a:solidFill>
                  <a:schemeClr val="tx2"/>
                </a:solidFill>
              </a:rPr>
              <a:t>cenomanské</a:t>
            </a:r>
            <a:r>
              <a:rPr lang="cs-CZ" altLang="ko-KR" sz="1800" b="0" dirty="0">
                <a:solidFill>
                  <a:schemeClr val="tx2"/>
                </a:solidFill>
              </a:rPr>
              <a:t> </a:t>
            </a:r>
            <a:r>
              <a:rPr lang="cs-CZ" altLang="ko-KR" sz="1800" b="0" dirty="0" err="1">
                <a:solidFill>
                  <a:schemeClr val="tx2"/>
                </a:solidFill>
              </a:rPr>
              <a:t>zvodně</a:t>
            </a:r>
            <a:r>
              <a:rPr lang="cs-CZ" altLang="ko-KR" sz="1800" b="0" dirty="0">
                <a:solidFill>
                  <a:schemeClr val="tx2"/>
                </a:solidFill>
              </a:rPr>
              <a:t>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Problematická specifikace okrajových podmínek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Predikce zatíženy vnějšími předpoklady.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chemeClr val="tx2"/>
                </a:solidFill>
              </a:rPr>
              <a:t>Chybí údaje o objemové bilanci vod </a:t>
            </a:r>
            <a:r>
              <a:rPr lang="cs-CZ" sz="1800" b="0" dirty="0" err="1">
                <a:solidFill>
                  <a:schemeClr val="tx2"/>
                </a:solidFill>
              </a:rPr>
              <a:t>cenomanské</a:t>
            </a:r>
            <a:r>
              <a:rPr lang="cs-CZ" sz="1800" b="0" dirty="0">
                <a:solidFill>
                  <a:schemeClr val="tx2"/>
                </a:solidFill>
              </a:rPr>
              <a:t> </a:t>
            </a:r>
            <a:r>
              <a:rPr lang="cs-CZ" sz="1800" b="0" dirty="0" err="1">
                <a:solidFill>
                  <a:schemeClr val="tx2"/>
                </a:solidFill>
              </a:rPr>
              <a:t>zvodně</a:t>
            </a:r>
            <a:r>
              <a:rPr lang="cs-CZ" sz="1800" b="0" dirty="0">
                <a:solidFill>
                  <a:schemeClr val="tx2"/>
                </a:solidFill>
              </a:rPr>
              <a:t>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Koncepce: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Uchopení celého systému zvodní strážského tektonického bloku.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Reálné okrajové podmínky (řeky, zlomy)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Základní (referenční) model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Predikce dlouhodobého vývoje hladin a objemové bilance v </a:t>
            </a:r>
            <a:r>
              <a:rPr lang="cs-CZ" altLang="ko-KR" sz="1800" b="0" dirty="0" err="1">
                <a:solidFill>
                  <a:schemeClr val="tx2"/>
                </a:solidFill>
              </a:rPr>
              <a:t>cenomanské</a:t>
            </a:r>
            <a:r>
              <a:rPr lang="cs-CZ" altLang="ko-KR" sz="1800" b="0" dirty="0">
                <a:solidFill>
                  <a:schemeClr val="tx2"/>
                </a:solidFill>
              </a:rPr>
              <a:t> zvodni</a:t>
            </a:r>
          </a:p>
        </p:txBody>
      </p:sp>
    </p:spTree>
    <p:extLst>
      <p:ext uri="{BB962C8B-B14F-4D97-AF65-F5344CB8AC3E}">
        <p14:creationId xmlns:p14="http://schemas.microsoft.com/office/powerpoint/2010/main" val="75303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Bilanční model - rozsah 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539750" y="1484784"/>
            <a:ext cx="727261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prostorový: boleslavsko-mělnický zvodnělý systém (1951,5 km</a:t>
            </a:r>
            <a:r>
              <a:rPr lang="cs-CZ" altLang="ko-KR" sz="1800" b="0" baseline="30000" dirty="0">
                <a:solidFill>
                  <a:schemeClr val="tx2"/>
                </a:solidFill>
              </a:rPr>
              <a:t>2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)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altLang="ko-KR" sz="1800" b="0" dirty="0">
                <a:solidFill>
                  <a:schemeClr val="tx2"/>
                </a:solidFill>
              </a:rPr>
              <a:t>časový: období před zatápěním hlubinných dolů (1998 – 1999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)</a:t>
            </a:r>
            <a:endParaRPr lang="cs-CZ" altLang="ko-KR" sz="1800" b="0" dirty="0">
              <a:solidFill>
                <a:schemeClr val="tx2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66" y="2276872"/>
            <a:ext cx="5401067" cy="3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geologický model 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10" name="Zástupný symbol pro obsah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172" y="1700808"/>
            <a:ext cx="6657840" cy="39747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6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840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hlavní křídová </a:t>
            </a:r>
            <a:r>
              <a:rPr lang="cs-CZ" altLang="cs-CZ" sz="2800" dirty="0" err="1" smtClean="0">
                <a:solidFill>
                  <a:srgbClr val="42973E"/>
                </a:solidFill>
              </a:rPr>
              <a:t>zvodeň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408" y="1124744"/>
            <a:ext cx="6885751" cy="487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044971" y="1628800"/>
            <a:ext cx="1729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>
                <a:solidFill>
                  <a:schemeClr val="tx1"/>
                </a:solidFill>
              </a:rPr>
              <a:t>Interval isolinií 20 m</a:t>
            </a:r>
            <a:endParaRPr lang="cs-CZ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70565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bazální křídová </a:t>
            </a:r>
            <a:r>
              <a:rPr lang="cs-CZ" altLang="cs-CZ" sz="2800" dirty="0" err="1" smtClean="0">
                <a:solidFill>
                  <a:srgbClr val="42973E"/>
                </a:solidFill>
              </a:rPr>
              <a:t>zvodeň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6408" y="1124744"/>
            <a:ext cx="6885751" cy="487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044971" y="1666958"/>
            <a:ext cx="1729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>
                <a:solidFill>
                  <a:schemeClr val="tx1"/>
                </a:solidFill>
              </a:rPr>
              <a:t>Interval isolinií 20 m</a:t>
            </a:r>
            <a:endParaRPr lang="cs-CZ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Transport kontaminantů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39750" y="1412776"/>
            <a:ext cx="8196263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eaLnBrk="1" hangingPunct="1">
              <a:spcBef>
                <a:spcPct val="0"/>
              </a:spcBef>
              <a:buNone/>
            </a:pPr>
            <a:r>
              <a:rPr lang="cs-CZ" altLang="ko-KR" sz="1800" b="0" dirty="0" smtClean="0">
                <a:solidFill>
                  <a:srgbClr val="000000"/>
                </a:solidFill>
              </a:rPr>
              <a:t>Fyzikální </a:t>
            </a:r>
            <a:r>
              <a:rPr lang="cs-CZ" altLang="ko-KR" sz="1800" b="0" dirty="0">
                <a:solidFill>
                  <a:srgbClr val="000000"/>
                </a:solidFill>
              </a:rPr>
              <a:t>procesy</a:t>
            </a:r>
            <a:r>
              <a:rPr lang="cs-CZ" altLang="ko-KR" sz="1800" b="0" dirty="0" smtClean="0">
                <a:solidFill>
                  <a:srgbClr val="000000"/>
                </a:solidFill>
              </a:rPr>
              <a:t>:</a:t>
            </a:r>
          </a:p>
          <a:p>
            <a:pPr marL="285750"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ko-KR" sz="800" b="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Advekce – unášení látek proudící vodou, závislost na </a:t>
            </a:r>
            <a:r>
              <a:rPr lang="cs-CZ" altLang="ko-KR" sz="1600" b="0" dirty="0" err="1">
                <a:solidFill>
                  <a:srgbClr val="000000"/>
                </a:solidFill>
              </a:rPr>
              <a:t>Darcyho</a:t>
            </a:r>
            <a:r>
              <a:rPr lang="cs-CZ" altLang="ko-KR" sz="1600" b="0" dirty="0">
                <a:solidFill>
                  <a:srgbClr val="000000"/>
                </a:solidFill>
              </a:rPr>
              <a:t> rychlosti a čase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Molekulární difuze – pohyb kontaminantů vlivem gradientu koncentrace (význam při nízkých rychlostech, vliv porosity)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Mechanická disperze – mísení s nekontaminovanou vodou důsledkem rozdílů rychlosti proudění, kontaminant se šíří všemi směry, koncentrace se postupně snižuje</a:t>
            </a:r>
          </a:p>
          <a:p>
            <a:pPr marL="285750"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ko-KR" sz="1800" b="0" dirty="0" smtClean="0">
              <a:solidFill>
                <a:srgbClr val="000000"/>
              </a:solidFill>
            </a:endParaRPr>
          </a:p>
          <a:p>
            <a:pPr marL="0" lvl="1" indent="0" eaLnBrk="1" hangingPunct="1">
              <a:spcBef>
                <a:spcPct val="0"/>
              </a:spcBef>
              <a:buNone/>
            </a:pPr>
            <a:r>
              <a:rPr lang="cs-CZ" altLang="ko-KR" sz="1800" b="0" dirty="0" smtClean="0">
                <a:solidFill>
                  <a:srgbClr val="000000"/>
                </a:solidFill>
              </a:rPr>
              <a:t>Chemické procesy</a:t>
            </a:r>
          </a:p>
          <a:p>
            <a:pPr marL="285750"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ko-KR" sz="800" b="0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Rovnovážná lineární nebo nelineární sorpce – vratný proces, zpomalení šíření kontaminace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Nerovnovážná sorpce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Reakce 1. řádu 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Radioaktivní rozpad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600" b="0" dirty="0">
                <a:solidFill>
                  <a:srgbClr val="000000"/>
                </a:solidFill>
              </a:rPr>
              <a:t>Aproximativní reprezentace biodegradace</a:t>
            </a:r>
          </a:p>
        </p:txBody>
      </p:sp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24121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70565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modelová predikce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750" y="1268760"/>
            <a:ext cx="727261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vývoj </a:t>
            </a:r>
            <a:r>
              <a:rPr lang="cs-CZ" altLang="ko-KR" sz="1800" b="0" dirty="0">
                <a:solidFill>
                  <a:schemeClr val="tx2"/>
                </a:solidFill>
              </a:rPr>
              <a:t>hladin v období let 2000-2016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homogenní </a:t>
            </a:r>
            <a:r>
              <a:rPr lang="cs-CZ" altLang="ko-KR" sz="1800" b="0" dirty="0" err="1">
                <a:solidFill>
                  <a:schemeClr val="tx2"/>
                </a:solidFill>
              </a:rPr>
              <a:t>storativní</a:t>
            </a:r>
            <a:r>
              <a:rPr lang="cs-CZ" altLang="ko-KR" sz="1800" b="0" dirty="0">
                <a:solidFill>
                  <a:schemeClr val="tx2"/>
                </a:solidFill>
              </a:rPr>
              <a:t> charakteristiky pro jednotlivé vrstvy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1619672" y="2014469"/>
            <a:ext cx="5662800" cy="3862803"/>
            <a:chOff x="1171428" y="2014469"/>
            <a:chExt cx="6255044" cy="4168850"/>
          </a:xfrm>
        </p:grpSpPr>
        <p:pic>
          <p:nvPicPr>
            <p:cNvPr id="15" name="Zástupný symbol pro obsah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1428" y="2014469"/>
              <a:ext cx="6255044" cy="416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ál 15"/>
            <p:cNvSpPr/>
            <p:nvPr/>
          </p:nvSpPr>
          <p:spPr>
            <a:xfrm>
              <a:off x="5645842" y="2273300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vál 16"/>
            <p:cNvSpPr/>
            <p:nvPr/>
          </p:nvSpPr>
          <p:spPr>
            <a:xfrm>
              <a:off x="4642542" y="2724150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vál 17"/>
            <p:cNvSpPr/>
            <p:nvPr/>
          </p:nvSpPr>
          <p:spPr>
            <a:xfrm>
              <a:off x="6433242" y="3728381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vál 18"/>
            <p:cNvSpPr/>
            <p:nvPr/>
          </p:nvSpPr>
          <p:spPr>
            <a:xfrm>
              <a:off x="3880196" y="3433831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2869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70565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modelová predikce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5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080" y="1479995"/>
            <a:ext cx="6999739" cy="435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2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70565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modelová predikce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9750" y="1268760"/>
            <a:ext cx="727261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vývoj </a:t>
            </a:r>
            <a:r>
              <a:rPr lang="cs-CZ" altLang="ko-KR" sz="1800" b="0" dirty="0">
                <a:solidFill>
                  <a:schemeClr val="tx2"/>
                </a:solidFill>
              </a:rPr>
              <a:t>hladin v období let 2000-2016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homogenní </a:t>
            </a:r>
            <a:r>
              <a:rPr lang="cs-CZ" altLang="ko-KR" sz="1800" b="0" dirty="0" err="1">
                <a:solidFill>
                  <a:schemeClr val="tx2"/>
                </a:solidFill>
              </a:rPr>
              <a:t>storativní</a:t>
            </a:r>
            <a:r>
              <a:rPr lang="cs-CZ" altLang="ko-KR" sz="1800" b="0" dirty="0">
                <a:solidFill>
                  <a:schemeClr val="tx2"/>
                </a:solidFill>
              </a:rPr>
              <a:t> charakteristiky pro jednotlivé vrstvy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1620000" y="2016000"/>
            <a:ext cx="5662784" cy="3862803"/>
            <a:chOff x="1171428" y="2014469"/>
            <a:chExt cx="6255044" cy="4168850"/>
          </a:xfrm>
        </p:grpSpPr>
        <p:pic>
          <p:nvPicPr>
            <p:cNvPr id="10" name="Zástupný symbol pro obsah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71428" y="2014469"/>
              <a:ext cx="6255044" cy="416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ál 10"/>
            <p:cNvSpPr/>
            <p:nvPr/>
          </p:nvSpPr>
          <p:spPr>
            <a:xfrm>
              <a:off x="2648642" y="3622644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vál 11"/>
            <p:cNvSpPr/>
            <p:nvPr/>
          </p:nvSpPr>
          <p:spPr>
            <a:xfrm>
              <a:off x="5099742" y="3752850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/>
            <p:cNvSpPr/>
            <p:nvPr/>
          </p:nvSpPr>
          <p:spPr>
            <a:xfrm>
              <a:off x="3918296" y="4375150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/>
            <p:cNvSpPr/>
            <p:nvPr/>
          </p:nvSpPr>
          <p:spPr>
            <a:xfrm>
              <a:off x="2547042" y="5217393"/>
              <a:ext cx="837508" cy="4999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629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70565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Bilanční </a:t>
            </a:r>
            <a:r>
              <a:rPr lang="cs-CZ" altLang="cs-CZ" sz="2800" dirty="0" smtClean="0">
                <a:solidFill>
                  <a:srgbClr val="42973E"/>
                </a:solidFill>
              </a:rPr>
              <a:t>model – modelová predikce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15" name="Zástupný symbol pro obsa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916" y="1479995"/>
            <a:ext cx="6968067" cy="435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24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692000"/>
            <a:ext cx="7848674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Vytvořen jako součást Analýzy rizika</a:t>
            </a:r>
            <a:endParaRPr lang="cs-CZ" sz="1800" b="0" dirty="0">
              <a:solidFill>
                <a:schemeClr val="tx2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Cíle modelovacích prací: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Zhodnotit vliv probíhajících geochemických reakcí na potenciální expozici obyvatelstva a okolního ekosystému.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Zhodnotit možné přírodně </a:t>
            </a:r>
            <a:r>
              <a:rPr lang="cs-CZ" altLang="ko-KR" sz="1800" b="0" dirty="0" err="1" smtClean="0">
                <a:solidFill>
                  <a:schemeClr val="tx2"/>
                </a:solidFill>
              </a:rPr>
              <a:t>atenuační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 procesy při transportu ZTR.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Definovat bezpečné cílové koncentrace kontaminantů v ZTR.</a:t>
            </a:r>
          </a:p>
          <a:p>
            <a:pPr marL="0" lvl="2" indent="0" eaLnBrk="1" hangingPunct="1">
              <a:spcBef>
                <a:spcPts val="6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Použitá data: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Archiv výsledků hydrochemických analýz.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Data z jádrových vrtů – mineralogie, geochemie, pórová voda.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Laboratorní experimenty – transport v jádře.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Dřívější PHREEQC výpočty.</a:t>
            </a:r>
            <a:endParaRPr lang="cs-CZ" altLang="ko-KR" sz="18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396557"/>
            <a:ext cx="67675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 – koncepční model v průběhu sanace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692000"/>
            <a:ext cx="78486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Kontaminované roztoky jsou čerpány na povrch a čištěny v sanačních technologiích, šíření v podzemí brání i hydraulická bariéra</a:t>
            </a:r>
            <a:endParaRPr lang="cs-CZ" sz="1800" b="0" dirty="0">
              <a:solidFill>
                <a:schemeClr val="tx2"/>
              </a:solidFill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7"/>
          <a:stretch/>
        </p:blipFill>
        <p:spPr bwMode="auto">
          <a:xfrm>
            <a:off x="395536" y="2066817"/>
            <a:ext cx="8386687" cy="38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63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396557"/>
            <a:ext cx="67675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 – koncepční model po sanaci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692000"/>
            <a:ext cx="78486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Kontaminované roztoky jsou transportovány gradientem (0.08 m.den</a:t>
            </a:r>
            <a:r>
              <a:rPr lang="cs-CZ" sz="1800" b="0" baseline="30000" dirty="0" smtClean="0">
                <a:solidFill>
                  <a:schemeClr val="tx2"/>
                </a:solidFill>
              </a:rPr>
              <a:t>-1</a:t>
            </a:r>
            <a:r>
              <a:rPr lang="cs-CZ" sz="1800" b="0" dirty="0" smtClean="0">
                <a:solidFill>
                  <a:schemeClr val="tx2"/>
                </a:solidFill>
              </a:rPr>
              <a:t>), obyvatelé a ekosystém můžou být ovlivněni</a:t>
            </a:r>
            <a:endParaRPr lang="cs-CZ" sz="1800" b="0" dirty="0">
              <a:solidFill>
                <a:schemeClr val="tx2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9"/>
          <a:stretch/>
        </p:blipFill>
        <p:spPr bwMode="auto">
          <a:xfrm>
            <a:off x="251520" y="2066400"/>
            <a:ext cx="8637433" cy="38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72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396557"/>
            <a:ext cx="67685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 – výpočty PHREEQC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484784"/>
            <a:ext cx="8136706" cy="127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Analýza současného stavu, výpočet </a:t>
            </a:r>
            <a:r>
              <a:rPr lang="cs-CZ" sz="1800" b="0" dirty="0" err="1" smtClean="0">
                <a:solidFill>
                  <a:schemeClr val="tx2"/>
                </a:solidFill>
              </a:rPr>
              <a:t>speciací</a:t>
            </a:r>
            <a:r>
              <a:rPr lang="cs-CZ" sz="1800" b="0" dirty="0" smtClean="0">
                <a:solidFill>
                  <a:schemeClr val="tx2"/>
                </a:solidFill>
              </a:rPr>
              <a:t>, inverzní modelování, 1D model transportu.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Příklad: </a:t>
            </a:r>
            <a:r>
              <a:rPr lang="cs-CZ" sz="1800" b="0" dirty="0" err="1" smtClean="0">
                <a:solidFill>
                  <a:schemeClr val="tx2"/>
                </a:solidFill>
              </a:rPr>
              <a:t>Jurbanit</a:t>
            </a:r>
            <a:r>
              <a:rPr lang="cs-CZ" sz="1800" b="0" dirty="0" smtClean="0">
                <a:solidFill>
                  <a:schemeClr val="tx2"/>
                </a:solidFill>
              </a:rPr>
              <a:t> (AlOHSO</a:t>
            </a:r>
            <a:r>
              <a:rPr lang="cs-CZ" sz="1800" b="0" baseline="-25000" dirty="0" smtClean="0">
                <a:solidFill>
                  <a:schemeClr val="tx2"/>
                </a:solidFill>
              </a:rPr>
              <a:t>4</a:t>
            </a:r>
            <a:r>
              <a:rPr lang="cs-CZ" sz="1800" b="0" dirty="0" smtClean="0">
                <a:solidFill>
                  <a:schemeClr val="tx2"/>
                </a:solidFill>
              </a:rPr>
              <a:t>) se zdá být v rovnováze se ZTR při pH = 1.5–6, </a:t>
            </a:r>
            <a:r>
              <a:rPr lang="cs-CZ" sz="1800" b="0" dirty="0" err="1" smtClean="0">
                <a:solidFill>
                  <a:schemeClr val="tx2"/>
                </a:solidFill>
              </a:rPr>
              <a:t>Gypsit</a:t>
            </a:r>
            <a:r>
              <a:rPr lang="cs-CZ" sz="1800" b="0" dirty="0" smtClean="0">
                <a:solidFill>
                  <a:schemeClr val="tx2"/>
                </a:solidFill>
              </a:rPr>
              <a:t> (CaSO</a:t>
            </a:r>
            <a:r>
              <a:rPr lang="cs-CZ" sz="1800" b="0" baseline="-25000" dirty="0" smtClean="0">
                <a:solidFill>
                  <a:schemeClr val="tx2"/>
                </a:solidFill>
              </a:rPr>
              <a:t>4</a:t>
            </a:r>
            <a:r>
              <a:rPr lang="cs-CZ" sz="1800" b="0" dirty="0" smtClean="0">
                <a:solidFill>
                  <a:schemeClr val="tx2"/>
                </a:solidFill>
              </a:rPr>
              <a:t>.2 H</a:t>
            </a:r>
            <a:r>
              <a:rPr lang="cs-CZ" sz="1800" b="0" baseline="-25000" dirty="0" smtClean="0">
                <a:solidFill>
                  <a:schemeClr val="tx2"/>
                </a:solidFill>
              </a:rPr>
              <a:t>2</a:t>
            </a:r>
            <a:r>
              <a:rPr lang="cs-CZ" sz="1800" b="0" dirty="0" smtClean="0">
                <a:solidFill>
                  <a:schemeClr val="tx2"/>
                </a:solidFill>
              </a:rPr>
              <a:t>O) při pH = 1.5–4.</a:t>
            </a:r>
            <a:endParaRPr lang="cs-CZ" sz="1800" b="0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80928"/>
            <a:ext cx="3131888" cy="312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00" y="2781928"/>
            <a:ext cx="3135000" cy="3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9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840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 – 2D model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340768"/>
            <a:ext cx="8136706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Délka modelu 18 000 m, tloušťka 200 m (80 m </a:t>
            </a:r>
            <a:r>
              <a:rPr lang="cs-CZ" sz="1800" b="0" dirty="0" err="1" smtClean="0">
                <a:solidFill>
                  <a:schemeClr val="tx2"/>
                </a:solidFill>
              </a:rPr>
              <a:t>turon</a:t>
            </a:r>
            <a:r>
              <a:rPr lang="cs-CZ" sz="1800" b="0" dirty="0" smtClean="0">
                <a:solidFill>
                  <a:schemeClr val="tx2"/>
                </a:solidFill>
              </a:rPr>
              <a:t>, 60 m </a:t>
            </a:r>
            <a:r>
              <a:rPr lang="cs-CZ" sz="1800" b="0" dirty="0" err="1" smtClean="0">
                <a:solidFill>
                  <a:schemeClr val="tx2"/>
                </a:solidFill>
              </a:rPr>
              <a:t>poloizolátor</a:t>
            </a:r>
            <a:r>
              <a:rPr lang="cs-CZ" sz="1800" b="0" dirty="0" smtClean="0">
                <a:solidFill>
                  <a:schemeClr val="tx2"/>
                </a:solidFill>
              </a:rPr>
              <a:t>, 60 m </a:t>
            </a:r>
            <a:r>
              <a:rPr lang="cs-CZ" sz="1800" b="0" dirty="0" err="1" smtClean="0">
                <a:solidFill>
                  <a:schemeClr val="tx2"/>
                </a:solidFill>
              </a:rPr>
              <a:t>cenoman</a:t>
            </a:r>
            <a:r>
              <a:rPr lang="cs-CZ" sz="1800" b="0" dirty="0" smtClean="0">
                <a:solidFill>
                  <a:schemeClr val="tx2"/>
                </a:solidFill>
              </a:rPr>
              <a:t>).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Diskretizace: ∆x 90–180 m; ∆z 5–10 m.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Modelový čas: 2 000 000 dní (cca 5 500 let).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Použitý </a:t>
            </a:r>
            <a:r>
              <a:rPr lang="en-US" sz="1800" b="0" dirty="0" smtClean="0">
                <a:solidFill>
                  <a:schemeClr val="tx2"/>
                </a:solidFill>
              </a:rPr>
              <a:t>SW</a:t>
            </a:r>
            <a:r>
              <a:rPr lang="en-US" sz="1800" b="0" dirty="0">
                <a:solidFill>
                  <a:schemeClr val="tx2"/>
                </a:solidFill>
              </a:rPr>
              <a:t>: </a:t>
            </a:r>
            <a:r>
              <a:rPr lang="en-US" sz="1800" b="0" dirty="0" err="1">
                <a:solidFill>
                  <a:schemeClr val="tx2"/>
                </a:solidFill>
              </a:rPr>
              <a:t>ModelMuse</a:t>
            </a:r>
            <a:r>
              <a:rPr lang="en-US" sz="1800" b="0" dirty="0">
                <a:solidFill>
                  <a:schemeClr val="tx2"/>
                </a:solidFill>
              </a:rPr>
              <a:t> (Winston, 2009), PHAST (Parkhurst et al., 2004</a:t>
            </a:r>
            <a:r>
              <a:rPr lang="en-US" sz="1800" b="0" dirty="0" smtClean="0">
                <a:solidFill>
                  <a:schemeClr val="tx2"/>
                </a:solidFill>
              </a:rPr>
              <a:t>)</a:t>
            </a:r>
            <a:r>
              <a:rPr lang="cs-CZ" sz="1800" b="0" dirty="0" smtClean="0">
                <a:solidFill>
                  <a:schemeClr val="tx2"/>
                </a:solidFill>
              </a:rPr>
              <a:t>.</a:t>
            </a:r>
            <a:endParaRPr lang="en-US" sz="1800" b="0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719" y="3068960"/>
            <a:ext cx="6912767" cy="279778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27782" y="515719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dirty="0"/>
              <a:t>Vertikální řez podél centrální linie pohybu kontaminace</a:t>
            </a:r>
          </a:p>
        </p:txBody>
      </p:sp>
    </p:spTree>
    <p:extLst>
      <p:ext uri="{BB962C8B-B14F-4D97-AF65-F5344CB8AC3E}">
        <p14:creationId xmlns:p14="http://schemas.microsoft.com/office/powerpoint/2010/main" val="152154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396557"/>
            <a:ext cx="68405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 – vstupy a výsledky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547500"/>
            <a:ext cx="81367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sz="1800" b="0" dirty="0" smtClean="0">
                <a:solidFill>
                  <a:schemeClr val="tx2"/>
                </a:solidFill>
              </a:rPr>
              <a:t>Distribuce hydraulické vodivosti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9552" y="3851756"/>
            <a:ext cx="81367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sz="1800" b="0" dirty="0" smtClean="0">
                <a:solidFill>
                  <a:schemeClr val="tx2"/>
                </a:solidFill>
              </a:rPr>
              <a:t>Hydraulická hladina (ustálený stav)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2276872"/>
            <a:ext cx="8532440" cy="1422073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835696" y="1916832"/>
            <a:ext cx="5472608" cy="547226"/>
            <a:chOff x="1691680" y="2636912"/>
            <a:chExt cx="5832648" cy="648072"/>
          </a:xfrm>
        </p:grpSpPr>
        <p:cxnSp>
          <p:nvCxnSpPr>
            <p:cNvPr id="12" name="Přímá spojnice se šipkou 11"/>
            <p:cNvCxnSpPr/>
            <p:nvPr/>
          </p:nvCxnSpPr>
          <p:spPr>
            <a:xfrm>
              <a:off x="22677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>
              <a:off x="3131840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40679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4860032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7164288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1691680" y="2636912"/>
              <a:ext cx="5832648" cy="40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dirty="0" err="1" smtClean="0"/>
                <a:t>Expl</a:t>
              </a:r>
              <a:r>
                <a:rPr lang="cs-CZ" sz="1600" b="0" dirty="0" smtClean="0"/>
                <a:t>. </a:t>
              </a:r>
              <a:r>
                <a:rPr lang="cs-CZ" sz="1600" b="0" dirty="0" err="1" smtClean="0"/>
                <a:t>Well</a:t>
              </a:r>
              <a:r>
                <a:rPr lang="cs-CZ" sz="1600" b="0" dirty="0" smtClean="0"/>
                <a:t>	  River 1   River 2   River 3                       </a:t>
              </a:r>
              <a:r>
                <a:rPr lang="cs-CZ" sz="1600" b="0" dirty="0" err="1" smtClean="0"/>
                <a:t>Lake</a:t>
              </a:r>
              <a:endParaRPr lang="en-US" sz="1600" b="0" dirty="0"/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4482702"/>
            <a:ext cx="8532000" cy="1422000"/>
          </a:xfrm>
          <a:prstGeom prst="rect">
            <a:avLst/>
          </a:prstGeom>
        </p:spPr>
      </p:pic>
      <p:grpSp>
        <p:nvGrpSpPr>
          <p:cNvPr id="19" name="Skupina 18"/>
          <p:cNvGrpSpPr/>
          <p:nvPr/>
        </p:nvGrpSpPr>
        <p:grpSpPr>
          <a:xfrm>
            <a:off x="1835696" y="4177918"/>
            <a:ext cx="5472608" cy="547226"/>
            <a:chOff x="1691680" y="2636912"/>
            <a:chExt cx="5832648" cy="648072"/>
          </a:xfrm>
        </p:grpSpPr>
        <p:cxnSp>
          <p:nvCxnSpPr>
            <p:cNvPr id="20" name="Přímá spojnice se šipkou 19"/>
            <p:cNvCxnSpPr/>
            <p:nvPr/>
          </p:nvCxnSpPr>
          <p:spPr>
            <a:xfrm>
              <a:off x="22677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>
              <a:off x="3131840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40679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>
              <a:off x="4860032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/>
            <p:nvPr/>
          </p:nvCxnSpPr>
          <p:spPr>
            <a:xfrm>
              <a:off x="7164288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Pole 24"/>
            <p:cNvSpPr txBox="1"/>
            <p:nvPr/>
          </p:nvSpPr>
          <p:spPr>
            <a:xfrm>
              <a:off x="1691680" y="2636912"/>
              <a:ext cx="5832648" cy="40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dirty="0" err="1" smtClean="0"/>
                <a:t>Expl</a:t>
              </a:r>
              <a:r>
                <a:rPr lang="cs-CZ" sz="1600" b="0" dirty="0" smtClean="0"/>
                <a:t>. </a:t>
              </a:r>
              <a:r>
                <a:rPr lang="cs-CZ" sz="1600" b="0" dirty="0" err="1" smtClean="0"/>
                <a:t>Well</a:t>
              </a:r>
              <a:r>
                <a:rPr lang="cs-CZ" sz="1600" b="0" dirty="0" smtClean="0"/>
                <a:t>	  River 1   River 2   River 3                       </a:t>
              </a:r>
              <a:r>
                <a:rPr lang="cs-CZ" sz="1600" b="0" dirty="0" err="1" smtClean="0"/>
                <a:t>Lake</a:t>
              </a:r>
              <a:endParaRPr lang="en-US" sz="16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7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Advekce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40000" y="1124744"/>
                <a:ext cx="8196263" cy="31198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numCol="2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Transport mísitelných kontaminačních složek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800" b="0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err="1" smtClean="0">
                    <a:solidFill>
                      <a:srgbClr val="000000"/>
                    </a:solidFill>
                  </a:rPr>
                  <a:t>Pecletovo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 číslo </a:t>
                </a:r>
                <a:r>
                  <a:rPr lang="cs-CZ" altLang="ko-KR" sz="1800" b="0" dirty="0" err="1" smtClean="0">
                    <a:solidFill>
                      <a:srgbClr val="000000"/>
                    </a:solidFill>
                  </a:rPr>
                  <a:t>P</a:t>
                </a:r>
                <a:r>
                  <a:rPr lang="cs-CZ" altLang="ko-KR" sz="1800" b="0" baseline="-25000" dirty="0" err="1" smtClean="0">
                    <a:solidFill>
                      <a:srgbClr val="000000"/>
                    </a:solidFill>
                  </a:rPr>
                  <a:t>e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: udává stupeň advekce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cs-CZ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cs-CZ" altLang="ko-K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cs-CZ" altLang="ko-KR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altLang="ko-KR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cs-CZ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cs-CZ" altLang="ko-K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914400" lvl="3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cs-CZ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altLang="ko-K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cs-CZ" altLang="ko-KR" sz="1400" b="0" dirty="0" smtClean="0">
                    <a:solidFill>
                      <a:srgbClr val="000000"/>
                    </a:solidFill>
                  </a:rPr>
                  <a:t>	magnituda rychlosti</a:t>
                </a:r>
              </a:p>
              <a:p>
                <a:pPr marL="914400" lvl="3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cs-CZ" altLang="ko-KR" sz="1400" b="0" dirty="0" smtClean="0">
                    <a:solidFill>
                      <a:srgbClr val="000000"/>
                    </a:solidFill>
                  </a:rPr>
                  <a:t>	charakteristická délka (obvykle se bere jako šířka buňky </a:t>
                </a:r>
                <a:r>
                  <a:rPr lang="cs-CZ" altLang="ko-KR" sz="1400" b="0" dirty="0" err="1" smtClean="0">
                    <a:solidFill>
                      <a:srgbClr val="000000"/>
                    </a:solidFill>
                  </a:rPr>
                  <a:t>gridu</a:t>
                </a:r>
                <a:endParaRPr lang="cs-CZ" altLang="ko-KR" sz="1400" b="0" dirty="0" smtClean="0">
                  <a:solidFill>
                    <a:srgbClr val="000000"/>
                  </a:solidFill>
                </a:endParaRPr>
              </a:p>
              <a:p>
                <a:pPr marL="914400" lvl="3" indent="0" eaLnBrk="1" hangingPunct="1"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cs-CZ" altLang="ko-KR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cs-CZ" altLang="ko-KR" sz="1400" b="0" dirty="0" smtClean="0">
                    <a:solidFill>
                      <a:srgbClr val="000000"/>
                    </a:solidFill>
                  </a:rPr>
                  <a:t>	koeficient disperze</a:t>
                </a:r>
              </a:p>
              <a:p>
                <a:pPr marL="0" lvl="3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>
                    <a:solidFill>
                      <a:srgbClr val="000000"/>
                    </a:solidFill>
                  </a:rPr>
                  <a:t>Numerické 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problémy</a:t>
                </a:r>
              </a:p>
              <a:p>
                <a:pPr marL="457200" lvl="4" indent="0" eaLnBrk="1" hangingPunct="1">
                  <a:spcBef>
                    <a:spcPct val="0"/>
                  </a:spcBef>
                  <a:buNone/>
                </a:pPr>
                <a:r>
                  <a:rPr lang="cs-CZ" altLang="ko-KR" sz="1400" b="0" dirty="0" smtClean="0">
                    <a:solidFill>
                      <a:srgbClr val="000000"/>
                    </a:solidFill>
                  </a:rPr>
                  <a:t>Numerická disperze			Umělé oscilace numerického řešení</a:t>
                </a:r>
              </a:p>
              <a:p>
                <a:pPr marL="457200" lvl="4" indent="0" eaLnBrk="1" hangingPunct="1">
                  <a:spcBef>
                    <a:spcPct val="0"/>
                  </a:spcBef>
                  <a:buNone/>
                </a:pPr>
                <a:r>
                  <a:rPr lang="cs-CZ" altLang="ko-KR" sz="1400" b="0" dirty="0">
                    <a:solidFill>
                      <a:srgbClr val="000000"/>
                    </a:solidFill>
                  </a:rPr>
                  <a:t>	</a:t>
                </a:r>
                <a:r>
                  <a:rPr lang="cs-CZ" altLang="ko-KR" sz="1400" b="0" dirty="0" smtClean="0">
                    <a:solidFill>
                      <a:srgbClr val="000000"/>
                    </a:solidFill>
                  </a:rPr>
                  <a:t>- vzniká zaokrouhlováním 			- principiální problémy FDM</a:t>
                </a:r>
                <a:endParaRPr lang="cs-CZ" altLang="ko-KR" sz="14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000" y="1124744"/>
                <a:ext cx="8196263" cy="3119893"/>
              </a:xfrm>
              <a:prstGeom prst="rect">
                <a:avLst/>
              </a:prstGeom>
              <a:blipFill>
                <a:blip r:embed="rId2"/>
                <a:stretch>
                  <a:fillRect l="-670" t="-1174" b="-11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6" name="Picture 1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2216" r="3546"/>
          <a:stretch>
            <a:fillRect/>
          </a:stretch>
        </p:blipFill>
        <p:spPr bwMode="auto">
          <a:xfrm>
            <a:off x="1250423" y="4244637"/>
            <a:ext cx="2376264" cy="1673321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 r="1811" b="2689"/>
          <a:stretch>
            <a:fillRect/>
          </a:stretch>
        </p:blipFill>
        <p:spPr bwMode="auto">
          <a:xfrm>
            <a:off x="5508104" y="4264670"/>
            <a:ext cx="2449804" cy="1673321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1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840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Reakčně transportní model – výsledky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547500"/>
            <a:ext cx="81367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sz="1800" b="0" dirty="0" smtClean="0">
                <a:solidFill>
                  <a:schemeClr val="tx2"/>
                </a:solidFill>
              </a:rPr>
              <a:t>Sírany </a:t>
            </a:r>
            <a:r>
              <a:rPr lang="en-US" sz="1800" b="0" dirty="0" smtClean="0">
                <a:solidFill>
                  <a:schemeClr val="tx2"/>
                </a:solidFill>
              </a:rPr>
              <a:t>[</a:t>
            </a:r>
            <a:r>
              <a:rPr lang="cs-CZ" sz="1800" b="0" dirty="0" smtClean="0">
                <a:solidFill>
                  <a:schemeClr val="tx2"/>
                </a:solidFill>
              </a:rPr>
              <a:t>mg.l</a:t>
            </a:r>
            <a:r>
              <a:rPr lang="cs-CZ" sz="1800" b="0" baseline="30000" dirty="0" smtClean="0">
                <a:solidFill>
                  <a:schemeClr val="tx2"/>
                </a:solidFill>
              </a:rPr>
              <a:t>-1</a:t>
            </a:r>
            <a:r>
              <a:rPr lang="en-US" sz="1800" b="0" dirty="0" smtClean="0">
                <a:solidFill>
                  <a:schemeClr val="tx2"/>
                </a:solidFill>
              </a:rPr>
              <a:t>]</a:t>
            </a:r>
            <a:endParaRPr lang="cs-CZ" sz="1800" b="0" dirty="0" smtClean="0">
              <a:solidFill>
                <a:schemeClr val="tx2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9552" y="3851756"/>
            <a:ext cx="81367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cs-CZ" sz="1800" b="0" dirty="0" smtClean="0">
                <a:solidFill>
                  <a:schemeClr val="tx2"/>
                </a:solidFill>
              </a:rPr>
              <a:t>pH</a:t>
            </a:r>
          </a:p>
        </p:txBody>
      </p:sp>
      <p:pic>
        <p:nvPicPr>
          <p:cNvPr id="26" name="sulphat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000" y="2265040"/>
            <a:ext cx="8532000" cy="1422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835696" y="1916832"/>
            <a:ext cx="5472608" cy="547226"/>
            <a:chOff x="1691680" y="2636912"/>
            <a:chExt cx="5832648" cy="648072"/>
          </a:xfrm>
        </p:grpSpPr>
        <p:cxnSp>
          <p:nvCxnSpPr>
            <p:cNvPr id="12" name="Přímá spojnice se šipkou 11"/>
            <p:cNvCxnSpPr/>
            <p:nvPr/>
          </p:nvCxnSpPr>
          <p:spPr>
            <a:xfrm>
              <a:off x="22677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/>
            <p:cNvCxnSpPr/>
            <p:nvPr/>
          </p:nvCxnSpPr>
          <p:spPr>
            <a:xfrm>
              <a:off x="3131840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se šipkou 13"/>
            <p:cNvCxnSpPr/>
            <p:nvPr/>
          </p:nvCxnSpPr>
          <p:spPr>
            <a:xfrm>
              <a:off x="40679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4860032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>
              <a:off x="7164288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1691680" y="2636912"/>
              <a:ext cx="5832648" cy="40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dirty="0" err="1" smtClean="0"/>
                <a:t>Expl</a:t>
              </a:r>
              <a:r>
                <a:rPr lang="cs-CZ" sz="1600" b="0" dirty="0" smtClean="0"/>
                <a:t>. </a:t>
              </a:r>
              <a:r>
                <a:rPr lang="cs-CZ" sz="1600" b="0" dirty="0" err="1" smtClean="0"/>
                <a:t>Well</a:t>
              </a:r>
              <a:r>
                <a:rPr lang="cs-CZ" sz="1600" b="0" dirty="0" smtClean="0"/>
                <a:t>	  River 1   River 2   River 3                       </a:t>
              </a:r>
              <a:r>
                <a:rPr lang="cs-CZ" sz="1600" b="0" dirty="0" err="1" smtClean="0"/>
                <a:t>Lake</a:t>
              </a:r>
              <a:endParaRPr lang="en-US" sz="1600" b="0" dirty="0"/>
            </a:p>
          </p:txBody>
        </p:sp>
      </p:grpSp>
      <p:pic>
        <p:nvPicPr>
          <p:cNvPr id="27" name="pH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8000" y="4509120"/>
            <a:ext cx="8532000" cy="1422000"/>
          </a:xfrm>
          <a:prstGeom prst="rect">
            <a:avLst/>
          </a:prstGeom>
        </p:spPr>
      </p:pic>
      <p:grpSp>
        <p:nvGrpSpPr>
          <p:cNvPr id="19" name="Skupina 18"/>
          <p:cNvGrpSpPr/>
          <p:nvPr/>
        </p:nvGrpSpPr>
        <p:grpSpPr>
          <a:xfrm>
            <a:off x="1835696" y="4177918"/>
            <a:ext cx="5472608" cy="547226"/>
            <a:chOff x="1691680" y="2636912"/>
            <a:chExt cx="5832648" cy="648072"/>
          </a:xfrm>
        </p:grpSpPr>
        <p:cxnSp>
          <p:nvCxnSpPr>
            <p:cNvPr id="20" name="Přímá spojnice se šipkou 19"/>
            <p:cNvCxnSpPr/>
            <p:nvPr/>
          </p:nvCxnSpPr>
          <p:spPr>
            <a:xfrm>
              <a:off x="22677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se šipkou 20"/>
            <p:cNvCxnSpPr/>
            <p:nvPr/>
          </p:nvCxnSpPr>
          <p:spPr>
            <a:xfrm>
              <a:off x="3131840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/>
            <p:nvPr/>
          </p:nvCxnSpPr>
          <p:spPr>
            <a:xfrm>
              <a:off x="4067944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/>
            <p:nvPr/>
          </p:nvCxnSpPr>
          <p:spPr>
            <a:xfrm>
              <a:off x="4860032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/>
            <p:nvPr/>
          </p:nvCxnSpPr>
          <p:spPr>
            <a:xfrm>
              <a:off x="7164288" y="2996952"/>
              <a:ext cx="0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Pole 24"/>
            <p:cNvSpPr txBox="1"/>
            <p:nvPr/>
          </p:nvSpPr>
          <p:spPr>
            <a:xfrm>
              <a:off x="1691680" y="2636912"/>
              <a:ext cx="5832648" cy="40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b="0" dirty="0" err="1" smtClean="0"/>
                <a:t>Expl</a:t>
              </a:r>
              <a:r>
                <a:rPr lang="cs-CZ" sz="1600" b="0" dirty="0" smtClean="0"/>
                <a:t>. </a:t>
              </a:r>
              <a:r>
                <a:rPr lang="cs-CZ" sz="1600" b="0" dirty="0" err="1" smtClean="0"/>
                <a:t>Well</a:t>
              </a:r>
              <a:r>
                <a:rPr lang="cs-CZ" sz="1600" b="0" dirty="0" smtClean="0"/>
                <a:t>	  River 1   River 2   River 3                       </a:t>
              </a:r>
              <a:r>
                <a:rPr lang="cs-CZ" sz="1600" b="0" dirty="0" err="1" smtClean="0"/>
                <a:t>Lake</a:t>
              </a:r>
              <a:endParaRPr lang="en-US" sz="16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79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612000"/>
            <a:ext cx="67675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Ekonomické modely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692000"/>
            <a:ext cx="7848674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b="0" dirty="0" smtClean="0">
                <a:solidFill>
                  <a:schemeClr val="tx2"/>
                </a:solidFill>
              </a:rPr>
              <a:t>Analýza </a:t>
            </a:r>
            <a:r>
              <a:rPr lang="cs-CZ" sz="1800" b="0" dirty="0">
                <a:solidFill>
                  <a:schemeClr val="tx2"/>
                </a:solidFill>
              </a:rPr>
              <a:t>nákladů, vyhodnocení efektivnosti technologické </a:t>
            </a:r>
            <a:r>
              <a:rPr lang="cs-CZ" sz="1800" b="0" dirty="0" smtClean="0">
                <a:solidFill>
                  <a:schemeClr val="tx2"/>
                </a:solidFill>
              </a:rPr>
              <a:t>varianty sanace.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altLang="ko-KR" sz="1800" b="0" dirty="0" smtClean="0">
                <a:solidFill>
                  <a:schemeClr val="tx2"/>
                </a:solidFill>
              </a:rPr>
              <a:t>Modelové </a:t>
            </a:r>
            <a:r>
              <a:rPr lang="cs-CZ" altLang="ko-KR" sz="1800" b="0" dirty="0">
                <a:solidFill>
                  <a:schemeClr val="tx2"/>
                </a:solidFill>
              </a:rPr>
              <a:t>rozdělení nákladů na menší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jednotky:</a:t>
            </a:r>
            <a:endParaRPr lang="cs-CZ" altLang="ko-KR" sz="1800" b="0" dirty="0" smtClean="0">
              <a:solidFill>
                <a:schemeClr val="tx2"/>
              </a:solidFill>
            </a:endParaRP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>
                <a:solidFill>
                  <a:schemeClr val="tx2"/>
                </a:solidFill>
              </a:rPr>
              <a:t>náklady činnosti jednotlivých technologií v časových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krocích;</a:t>
            </a:r>
            <a:endParaRPr lang="cs-CZ" altLang="ko-KR" sz="1800" b="0" dirty="0">
              <a:solidFill>
                <a:schemeClr val="tx2"/>
              </a:solidFill>
            </a:endParaRP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náklady </a:t>
            </a:r>
            <a:r>
              <a:rPr lang="cs-CZ" altLang="ko-KR" sz="1800" b="0" dirty="0">
                <a:solidFill>
                  <a:schemeClr val="tx2"/>
                </a:solidFill>
              </a:rPr>
              <a:t>na pořizování nových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vrtů;</a:t>
            </a:r>
          </a:p>
          <a:p>
            <a:pPr lvl="2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ko-KR" sz="1800" b="0" dirty="0" smtClean="0">
                <a:solidFill>
                  <a:schemeClr val="tx2"/>
                </a:solidFill>
              </a:rPr>
              <a:t>souhrnné </a:t>
            </a:r>
            <a:r>
              <a:rPr lang="cs-CZ" altLang="ko-KR" sz="1800" b="0" dirty="0">
                <a:solidFill>
                  <a:schemeClr val="tx2"/>
                </a:solidFill>
              </a:rPr>
              <a:t>náklady sanace zadané oblasti v časových </a:t>
            </a:r>
            <a:r>
              <a:rPr lang="cs-CZ" altLang="ko-KR" sz="1800" b="0" dirty="0" smtClean="0">
                <a:solidFill>
                  <a:schemeClr val="tx2"/>
                </a:solidFill>
              </a:rPr>
              <a:t>krocích.</a:t>
            </a:r>
            <a:endParaRPr lang="cs-CZ" altLang="ko-KR" sz="1800" b="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38862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4355976" y="3425004"/>
            <a:ext cx="41910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12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181113"/>
            <a:ext cx="74166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Modely pro hodnocení expozice obyvatelstva radioaktivními a chemickými látkami</a:t>
            </a: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750" y="1692000"/>
            <a:ext cx="7848674" cy="357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dirty="0">
                <a:solidFill>
                  <a:schemeClr val="tx2"/>
                </a:solidFill>
              </a:rPr>
              <a:t>BIOS</a:t>
            </a:r>
            <a:r>
              <a:rPr lang="cs-CZ" sz="1800" b="0" dirty="0">
                <a:solidFill>
                  <a:schemeClr val="tx2"/>
                </a:solidFill>
              </a:rPr>
              <a:t> </a:t>
            </a:r>
            <a:r>
              <a:rPr lang="cs-CZ" sz="1800" b="0" dirty="0" smtClean="0">
                <a:solidFill>
                  <a:schemeClr val="tx2"/>
                </a:solidFill>
              </a:rPr>
              <a:t>- box </a:t>
            </a:r>
            <a:r>
              <a:rPr lang="cs-CZ" sz="1800" b="0" dirty="0">
                <a:solidFill>
                  <a:schemeClr val="tx2"/>
                </a:solidFill>
              </a:rPr>
              <a:t>model pro řešení přestupu radionuklidů do životního prostředí a pro hodnocení ozáření kritické skupiny obyvatelstva uvolněnými radionuklidy. Model řeší expozici obyvatelstva radionuklidy, šířenými vodní cestou buď přímou kontaminací vodotečí nebo kontaminací souvisejících půdních horizontů.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dirty="0" smtClean="0">
                <a:solidFill>
                  <a:schemeClr val="tx2"/>
                </a:solidFill>
              </a:rPr>
              <a:t>K2M</a:t>
            </a:r>
            <a:r>
              <a:rPr lang="cs-CZ" sz="1800" b="0" dirty="0" smtClean="0">
                <a:solidFill>
                  <a:schemeClr val="tx2"/>
                </a:solidFill>
              </a:rPr>
              <a:t> - model </a:t>
            </a:r>
            <a:r>
              <a:rPr lang="cs-CZ" sz="1800" b="0" dirty="0">
                <a:solidFill>
                  <a:schemeClr val="tx2"/>
                </a:solidFill>
              </a:rPr>
              <a:t>pro hodnocení expozice obyvatelstva chemickými a radioaktivními kontaminanty včetně kvantifikace rizika karcinogenních a nekarcinogenních účinků těchto látek</a:t>
            </a:r>
          </a:p>
          <a:p>
            <a:pPr marL="0" indent="0" eaLnBrk="1" hangingPunct="1">
              <a:spcBef>
                <a:spcPts val="600"/>
              </a:spcBef>
              <a:buNone/>
            </a:pPr>
            <a:r>
              <a:rPr lang="cs-CZ" sz="1800" dirty="0" smtClean="0">
                <a:solidFill>
                  <a:schemeClr val="tx2"/>
                </a:solidFill>
              </a:rPr>
              <a:t>CONTAM</a:t>
            </a:r>
            <a:r>
              <a:rPr lang="cs-CZ" sz="1800" b="0" dirty="0" smtClean="0">
                <a:solidFill>
                  <a:schemeClr val="tx2"/>
                </a:solidFill>
              </a:rPr>
              <a:t> </a:t>
            </a:r>
            <a:r>
              <a:rPr lang="cs-CZ" sz="1800" b="0" dirty="0">
                <a:solidFill>
                  <a:schemeClr val="tx2"/>
                </a:solidFill>
              </a:rPr>
              <a:t>- model určený k posouzení expozice obyvatelstva při pobytu na plochách kontaminovaných radionuklidy (rekultivované odvaly, odkaliště nebo likvidované haldy) s možností volby různých scénářů využití těchto ploch (rekreační, zemědělské, náhodné atd.).</a:t>
            </a:r>
          </a:p>
        </p:txBody>
      </p:sp>
    </p:spTree>
    <p:extLst>
      <p:ext uri="{BB962C8B-B14F-4D97-AF65-F5344CB8AC3E}">
        <p14:creationId xmlns:p14="http://schemas.microsoft.com/office/powerpoint/2010/main" val="202347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539750" y="181113"/>
            <a:ext cx="741662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42973E"/>
                </a:solidFill>
              </a:rPr>
              <a:t>Modely pro hodnocení expozice obyvatelstva radioaktivními a chemickými látkami</a:t>
            </a:r>
          </a:p>
        </p:txBody>
      </p:sp>
      <p:sp>
        <p:nvSpPr>
          <p:cNvPr id="36868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"/>
          <a:stretch/>
        </p:blipFill>
        <p:spPr bwMode="auto">
          <a:xfrm>
            <a:off x="970719" y="1628800"/>
            <a:ext cx="6554688" cy="42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2915816" y="3212976"/>
            <a:ext cx="4032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2B2B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ko-KR" b="0" dirty="0">
                <a:solidFill>
                  <a:srgbClr val="42973E"/>
                </a:solidFill>
              </a:rPr>
              <a:t>Děkuji za </a:t>
            </a:r>
            <a:r>
              <a:rPr lang="cs-CZ" altLang="ko-KR" b="0" dirty="0" smtClean="0">
                <a:solidFill>
                  <a:srgbClr val="42973E"/>
                </a:solidFill>
              </a:rPr>
              <a:t>pozornost</a:t>
            </a:r>
            <a:endParaRPr lang="cs-CZ" altLang="cs-CZ" b="0" dirty="0">
              <a:solidFill>
                <a:srgbClr val="4297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cs-CZ" altLang="cs-CZ" sz="2800" dirty="0">
                <a:solidFill>
                  <a:srgbClr val="42973E"/>
                </a:solidFill>
              </a:rPr>
              <a:t>Hydrodynamická disperze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39750" y="1800000"/>
                <a:ext cx="8196263" cy="3018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Mechanická disperze + molekulární difuze</a:t>
                </a:r>
              </a:p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Kontaminace se šíří i mimo směr proudění podzemní vody</a:t>
                </a:r>
              </a:p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Disperze v porézním prostředí se vztahuje k faktu, že se kontaminace šíří do větší oblasti, než vyplývá z pouhých průměrných vektorů rychlosti proudění</a:t>
                </a:r>
                <a:endParaRPr lang="cs-CZ" altLang="ko-KR" sz="1800" b="0" dirty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800" b="0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altLang="ko-KR" sz="1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80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1800000"/>
                <a:ext cx="8196263" cy="3018006"/>
              </a:xfrm>
              <a:prstGeom prst="rect">
                <a:avLst/>
              </a:prstGeom>
              <a:blipFill>
                <a:blip r:embed="rId2"/>
                <a:stretch>
                  <a:fillRect l="-670" t="-101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6106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Dotace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39750" y="2401888"/>
                <a:ext cx="8196263" cy="1602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Umožňuje definovat </a:t>
                </a:r>
                <a:r>
                  <a:rPr lang="cs-CZ" altLang="ko-KR" sz="1800" b="0" dirty="0">
                    <a:solidFill>
                      <a:srgbClr val="000000"/>
                    </a:solidFill>
                  </a:rPr>
                  <a:t>p</a:t>
                </a: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řítoky a odtoky</a:t>
                </a: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800" b="0" i="1" dirty="0" smtClean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:endParaRPr lang="cs-CZ" altLang="ko-KR" sz="1600" b="0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750" y="2401888"/>
                <a:ext cx="8196263" cy="1602233"/>
              </a:xfrm>
              <a:prstGeom prst="rect">
                <a:avLst/>
              </a:prstGeom>
              <a:blipFill>
                <a:blip r:embed="rId2"/>
                <a:stretch>
                  <a:fillRect l="-670" t="-19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30399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539750" y="612000"/>
            <a:ext cx="6767513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 smtClean="0">
                <a:solidFill>
                  <a:srgbClr val="42973E"/>
                </a:solidFill>
              </a:rPr>
              <a:t>Chemické reakce</a:t>
            </a:r>
            <a:endParaRPr lang="cs-CZ" altLang="cs-CZ" sz="2800" dirty="0">
              <a:solidFill>
                <a:srgbClr val="42973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Text Box 5"/>
              <p:cNvSpPr txBox="1">
                <a:spLocks noChangeArrowheads="1"/>
              </p:cNvSpPr>
              <p:nvPr/>
            </p:nvSpPr>
            <p:spPr bwMode="auto">
              <a:xfrm>
                <a:off x="540000" y="1484784"/>
                <a:ext cx="8196263" cy="4142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lvl="1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ko-KR" altLang="cs-CZ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cs-CZ" altLang="ko-KR" sz="18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o-KR" altLang="cs-CZ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sSub>
                            <m:sSub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cs-CZ" altLang="ko-KR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Sup>
                        <m:sSubSupPr>
                          <m:ctrlP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cs-CZ" altLang="ko-KR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cs-CZ" altLang="ko-KR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cs-CZ" altLang="ko-K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cs-CZ" altLang="ko-K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Sorpce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Vratný proces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Zpomaluje šíření kontaminace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Probíhá pouze u reaktivních kontaminantů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Část látky je fixována na pevnou část </a:t>
                </a:r>
                <a:r>
                  <a:rPr lang="cs-CZ" altLang="ko-KR" sz="1600" b="0" dirty="0" err="1" smtClean="0">
                    <a:solidFill>
                      <a:srgbClr val="000000"/>
                    </a:solidFill>
                  </a:rPr>
                  <a:t>zeminového</a:t>
                </a: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 prostředí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Nedochází k celkovému snižování kontaminace v prostředí</a:t>
                </a:r>
              </a:p>
              <a:p>
                <a:pPr marL="285750" lvl="1" eaLnBrk="1" hangingPunct="1">
                  <a:spcBef>
                    <a:spcPct val="0"/>
                  </a:spcBef>
                  <a:buChar char="•"/>
                </a:pPr>
                <a:endParaRPr lang="cs-CZ" altLang="ko-KR" sz="1800" b="0" dirty="0" smtClean="0">
                  <a:solidFill>
                    <a:srgbClr val="000000"/>
                  </a:solidFill>
                </a:endParaRPr>
              </a:p>
              <a:p>
                <a:pPr marL="0" lvl="1" indent="0" eaLnBrk="1" hangingPunct="1">
                  <a:spcBef>
                    <a:spcPct val="0"/>
                  </a:spcBef>
                  <a:buNone/>
                </a:pPr>
                <a:r>
                  <a:rPr lang="cs-CZ" altLang="ko-KR" sz="1800" b="0" dirty="0" smtClean="0">
                    <a:solidFill>
                      <a:srgbClr val="000000"/>
                    </a:solidFill>
                  </a:rPr>
                  <a:t>Radioaktivní rozpad / biodegradace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Nevratný proces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Využívá se poločas rozpadu radioaktivních a biologicky rozložitelných materiálů</a:t>
                </a:r>
              </a:p>
              <a:p>
                <a:pPr marL="685800" lvl="2" eaLnBrk="1" hangingPunct="1">
                  <a:spcBef>
                    <a:spcPct val="0"/>
                  </a:spcBef>
                </a:pPr>
                <a:r>
                  <a:rPr lang="cs-CZ" altLang="ko-KR" sz="1600" b="0" dirty="0" smtClean="0">
                    <a:solidFill>
                      <a:srgbClr val="000000"/>
                    </a:solidFill>
                  </a:rPr>
                  <a:t>Zohledněna sorbovaná a volná část</a:t>
                </a:r>
              </a:p>
              <a:p>
                <a:pPr marL="457200" lvl="2" indent="0" eaLnBrk="1" hangingPunct="1">
                  <a:spcBef>
                    <a:spcPct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altLang="ko-K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cs-CZ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altLang="ko-KR" sz="1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cs-CZ" sz="1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ko-KR" altLang="cs-CZ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cs-CZ" altLang="ko-K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cs-CZ" altLang="ko-KR" sz="1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kde</m:t>
                      </m:r>
                      <m:sSub>
                        <m:sSubPr>
                          <m:ctrlPr>
                            <a:rPr lang="cs-CZ" altLang="ko-KR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cs-CZ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cs-CZ" altLang="ko-KR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altLang="ko-KR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altLang="ko-KR" sz="16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cs-CZ" altLang="ko-KR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altLang="ko-KR" sz="18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459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000" y="1484784"/>
                <a:ext cx="8196263" cy="4142160"/>
              </a:xfrm>
              <a:prstGeom prst="rect">
                <a:avLst/>
              </a:prstGeom>
              <a:blipFill>
                <a:blip r:embed="rId2"/>
                <a:stretch>
                  <a:fillRect l="-67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2881313" y="6140450"/>
            <a:ext cx="58547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cs-CZ" altLang="cs-CZ" sz="2200" b="0" dirty="0">
                <a:solidFill>
                  <a:srgbClr val="42973E"/>
                </a:solidFill>
              </a:rPr>
              <a:t>Numerické modelování</a:t>
            </a:r>
          </a:p>
        </p:txBody>
      </p:sp>
    </p:spTree>
    <p:extLst>
      <p:ext uri="{BB962C8B-B14F-4D97-AF65-F5344CB8AC3E}">
        <p14:creationId xmlns:p14="http://schemas.microsoft.com/office/powerpoint/2010/main" val="31676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12443</TotalTime>
  <Words>2143</Words>
  <Application>Microsoft Office PowerPoint</Application>
  <PresentationFormat>Předvádění na obrazovce (4:3)</PresentationFormat>
  <Paragraphs>510</Paragraphs>
  <Slides>64</Slides>
  <Notes>37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9" baseType="lpstr">
      <vt:lpstr>Arial</vt:lpstr>
      <vt:lpstr>Calibri</vt:lpstr>
      <vt:lpstr>Cambria Math</vt:lpstr>
      <vt:lpstr>Times New Roman</vt:lpstr>
      <vt:lpstr>Výchozí návrh</vt:lpstr>
      <vt:lpstr>Aplikace numerických modelů při odstraňování následků těžby uranu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DIAMO s.p., o.z. TÚU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MODFLOW &amp; Ověřovací práce</dc:title>
  <dc:creator>kolar</dc:creator>
  <cp:lastModifiedBy>Vokál Vojtěch Ing.</cp:lastModifiedBy>
  <cp:revision>212</cp:revision>
  <dcterms:created xsi:type="dcterms:W3CDTF">2009-03-27T07:44:01Z</dcterms:created>
  <dcterms:modified xsi:type="dcterms:W3CDTF">2018-03-13T11:38:48Z</dcterms:modified>
</cp:coreProperties>
</file>